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79" r:id="rId4"/>
    <p:sldId id="280" r:id="rId5"/>
    <p:sldId id="281" r:id="rId6"/>
    <p:sldId id="258" r:id="rId7"/>
    <p:sldId id="259" r:id="rId8"/>
    <p:sldId id="274" r:id="rId9"/>
    <p:sldId id="278" r:id="rId10"/>
    <p:sldId id="260" r:id="rId11"/>
    <p:sldId id="261" r:id="rId12"/>
    <p:sldId id="262" r:id="rId13"/>
    <p:sldId id="263" r:id="rId14"/>
    <p:sldId id="275" r:id="rId15"/>
    <p:sldId id="264" r:id="rId16"/>
    <p:sldId id="273" r:id="rId17"/>
    <p:sldId id="265" r:id="rId18"/>
    <p:sldId id="266" r:id="rId19"/>
    <p:sldId id="282" r:id="rId20"/>
    <p:sldId id="267" r:id="rId21"/>
    <p:sldId id="268" r:id="rId22"/>
    <p:sldId id="270" r:id="rId23"/>
    <p:sldId id="269" r:id="rId24"/>
    <p:sldId id="283" r:id="rId25"/>
    <p:sldId id="284" r:id="rId26"/>
    <p:sldId id="285" r:id="rId27"/>
    <p:sldId id="286" r:id="rId28"/>
    <p:sldId id="276" r:id="rId29"/>
    <p:sldId id="272" r:id="rId30"/>
  </p:sldIdLst>
  <p:sldSz cx="9144000" cy="6858000" type="screen4x3"/>
  <p:notesSz cx="6858000" cy="9144000"/>
  <p:defaultTextStyle>
    <a:lvl1pPr>
      <a:defRPr sz="2400">
        <a:latin typeface="Times New Roman"/>
        <a:ea typeface="Times New Roman"/>
        <a:cs typeface="Times New Roman"/>
        <a:sym typeface="Times New Roman"/>
      </a:defRPr>
    </a:lvl1pPr>
    <a:lvl2pPr indent="457200">
      <a:defRPr sz="2400">
        <a:latin typeface="Times New Roman"/>
        <a:ea typeface="Times New Roman"/>
        <a:cs typeface="Times New Roman"/>
        <a:sym typeface="Times New Roman"/>
      </a:defRPr>
    </a:lvl2pPr>
    <a:lvl3pPr indent="914400">
      <a:defRPr sz="2400">
        <a:latin typeface="Times New Roman"/>
        <a:ea typeface="Times New Roman"/>
        <a:cs typeface="Times New Roman"/>
        <a:sym typeface="Times New Roman"/>
      </a:defRPr>
    </a:lvl3pPr>
    <a:lvl4pPr indent="1371600">
      <a:defRPr sz="2400">
        <a:latin typeface="Times New Roman"/>
        <a:ea typeface="Times New Roman"/>
        <a:cs typeface="Times New Roman"/>
        <a:sym typeface="Times New Roman"/>
      </a:defRPr>
    </a:lvl4pPr>
    <a:lvl5pPr indent="1828800">
      <a:defRPr sz="2400">
        <a:latin typeface="Times New Roman"/>
        <a:ea typeface="Times New Roman"/>
        <a:cs typeface="Times New Roman"/>
        <a:sym typeface="Times New Roman"/>
      </a:defRPr>
    </a:lvl5pPr>
    <a:lvl6pPr>
      <a:defRPr sz="2400">
        <a:latin typeface="Times New Roman"/>
        <a:ea typeface="Times New Roman"/>
        <a:cs typeface="Times New Roman"/>
        <a:sym typeface="Times New Roman"/>
      </a:defRPr>
    </a:lvl6pPr>
    <a:lvl7pPr>
      <a:defRPr sz="2400">
        <a:latin typeface="Times New Roman"/>
        <a:ea typeface="Times New Roman"/>
        <a:cs typeface="Times New Roman"/>
        <a:sym typeface="Times New Roman"/>
      </a:defRPr>
    </a:lvl7pPr>
    <a:lvl8pPr>
      <a:defRPr sz="2400">
        <a:latin typeface="Times New Roman"/>
        <a:ea typeface="Times New Roman"/>
        <a:cs typeface="Times New Roman"/>
        <a:sym typeface="Times New Roman"/>
      </a:defRPr>
    </a:lvl8pPr>
    <a:lvl9pPr>
      <a:defRPr sz="2400">
        <a:latin typeface="Times New Roman"/>
        <a:ea typeface="Times New Roman"/>
        <a:cs typeface="Times New Roman"/>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F0E9"/>
          </a:solidFill>
        </a:fill>
      </a:tcStyle>
    </a:wholeTbl>
    <a:band2H>
      <a:tcTxStyle/>
      <a:tcStyle>
        <a:tcBdr/>
        <a:fill>
          <a:solidFill>
            <a:srgbClr val="F9F7F4"/>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D6C3"/>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9DAD5"/>
          </a:solidFill>
        </a:fill>
      </a:tcStyle>
    </a:wholeTbl>
    <a:band2H>
      <a:tcTxStyle/>
      <a:tcStyle>
        <a:tcBdr/>
        <a:fill>
          <a:solidFill>
            <a:srgbClr val="F4EDEB"/>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8C74"/>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FD6C3"/>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FD6C3"/>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544"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0" name="Shape 2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5493942"/>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Graduation_(instrument)" TargetMode="External"/><Relationship Id="rId4" Type="http://schemas.openxmlformats.org/officeDocument/2006/relationships/hyperlink" Target="https://en.wikipedia.org/wiki/Latitude" TargetMode="External"/><Relationship Id="rId5" Type="http://schemas.openxmlformats.org/officeDocument/2006/relationships/hyperlink" Target="https://en.wiktionary.org/wiki/Limb%23Etymology_2"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mj-lt"/>
                <a:ea typeface="+mj-ea"/>
                <a:cs typeface="+mj-cs"/>
                <a:sym typeface="Avenir Roman"/>
              </a:rPr>
              <a:t>Quadrant:</a:t>
            </a:r>
            <a:r>
              <a:rPr lang="en-US" sz="2400" baseline="0" dirty="0" smtClean="0">
                <a:latin typeface="+mj-lt"/>
                <a:ea typeface="+mj-ea"/>
                <a:cs typeface="+mj-cs"/>
                <a:sym typeface="Avenir Roman"/>
              </a:rPr>
              <a:t> </a:t>
            </a:r>
            <a:r>
              <a:rPr lang="en-US" sz="2400" dirty="0" smtClean="0">
                <a:latin typeface="+mj-lt"/>
                <a:ea typeface="+mj-ea"/>
                <a:cs typeface="+mj-cs"/>
                <a:sym typeface="Avenir Roman"/>
              </a:rPr>
              <a:t>For marine navigation, the earliest examples were found around 1460. They were not </a:t>
            </a:r>
            <a:r>
              <a:rPr lang="en-US" sz="2400" dirty="0" smtClean="0">
                <a:latin typeface="+mj-lt"/>
                <a:ea typeface="+mj-ea"/>
                <a:cs typeface="+mj-cs"/>
                <a:sym typeface="Avenir Roman"/>
                <a:hlinkClick r:id="rId3"/>
              </a:rPr>
              <a:t>graduated in degrees but rather had the </a:t>
            </a:r>
            <a:r>
              <a:rPr lang="en-US" sz="2400" dirty="0" smtClean="0">
                <a:latin typeface="+mj-lt"/>
                <a:ea typeface="+mj-ea"/>
                <a:cs typeface="+mj-cs"/>
                <a:sym typeface="Avenir Roman"/>
                <a:hlinkClick r:id="rId4"/>
              </a:rPr>
              <a:t>latitudes of the most common destinations directly scribed on the </a:t>
            </a:r>
            <a:r>
              <a:rPr lang="en-US" sz="2400" dirty="0" smtClean="0">
                <a:latin typeface="+mj-lt"/>
                <a:ea typeface="+mj-ea"/>
                <a:cs typeface="+mj-cs"/>
                <a:sym typeface="Avenir Roman"/>
                <a:hlinkClick r:id="rId5"/>
              </a:rPr>
              <a:t>limb. When in use, the navigator would sail north or south until the quadrant indicated he was at the destination's latitude, turn in the direction of the destination and sail to the destination maintaining a course of constant latitude. After 1480, more of the instruments were made with limbs graduated in degrees.</a:t>
            </a:r>
            <a:endParaRPr lang="en-US" dirty="0"/>
          </a:p>
        </p:txBody>
      </p:sp>
    </p:spTree>
    <p:extLst>
      <p:ext uri="{BB962C8B-B14F-4D97-AF65-F5344CB8AC3E}">
        <p14:creationId xmlns:p14="http://schemas.microsoft.com/office/powerpoint/2010/main" val="2658962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 name="Shape 8"/>
          <p:cNvSpPr>
            <a:spLocks noGrp="1"/>
          </p:cNvSpPr>
          <p:nvPr>
            <p:ph type="title"/>
          </p:nvPr>
        </p:nvSpPr>
        <p:spPr>
          <a:xfrm>
            <a:off x="1752600" y="0"/>
            <a:ext cx="6400800" cy="3505200"/>
          </a:xfrm>
          <a:prstGeom prst="rect">
            <a:avLst/>
          </a:prstGeom>
        </p:spPr>
        <p:txBody>
          <a:bodyPr/>
          <a:lstStyle>
            <a:lvl1pPr algn="ctr"/>
          </a:lstStyle>
          <a:p>
            <a:pPr lvl="0">
              <a:defRPr sz="1800">
                <a:solidFill>
                  <a:srgbClr val="000000"/>
                </a:solidFill>
              </a:defRPr>
            </a:pPr>
            <a:r>
              <a:rPr sz="4400">
                <a:solidFill>
                  <a:srgbClr val="482400"/>
                </a:solidFill>
              </a:rPr>
              <a:t>Title Text</a:t>
            </a:r>
          </a:p>
        </p:txBody>
      </p:sp>
      <p:sp>
        <p:nvSpPr>
          <p:cNvPr id="9" name="Shape 9"/>
          <p:cNvSpPr>
            <a:spLocks noGrp="1"/>
          </p:cNvSpPr>
          <p:nvPr>
            <p:ph type="body" idx="1"/>
          </p:nvPr>
        </p:nvSpPr>
        <p:spPr>
          <a:xfrm>
            <a:off x="1752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grpSp>
        <p:nvGrpSpPr>
          <p:cNvPr id="13" name="Group 13"/>
          <p:cNvGrpSpPr/>
          <p:nvPr/>
        </p:nvGrpSpPr>
        <p:grpSpPr>
          <a:xfrm>
            <a:off x="0" y="0"/>
            <a:ext cx="6362700" cy="6858000"/>
            <a:chOff x="0" y="0"/>
            <a:chExt cx="6362700" cy="6858000"/>
          </a:xfrm>
        </p:grpSpPr>
        <p:pic>
          <p:nvPicPr>
            <p:cNvPr id="11" name="Expbanna.png"/>
            <p:cNvPicPr/>
            <p:nvPr/>
          </p:nvPicPr>
          <p:blipFill>
            <a:blip r:embed="rId2">
              <a:extLst/>
            </a:blip>
            <a:stretch>
              <a:fillRect/>
            </a:stretch>
          </p:blipFill>
          <p:spPr>
            <a:xfrm>
              <a:off x="0" y="0"/>
              <a:ext cx="685800" cy="6858000"/>
            </a:xfrm>
            <a:prstGeom prst="rect">
              <a:avLst/>
            </a:prstGeom>
            <a:ln w="12700" cap="flat">
              <a:noFill/>
              <a:miter lim="400000"/>
            </a:ln>
            <a:effectLst/>
          </p:spPr>
        </p:pic>
        <p:pic>
          <p:nvPicPr>
            <p:cNvPr id="12" name="EXPHORSA.png"/>
            <p:cNvPicPr/>
            <p:nvPr/>
          </p:nvPicPr>
          <p:blipFill>
            <a:blip r:embed="rId3">
              <a:extLst/>
            </a:blip>
            <a:stretch>
              <a:fillRect/>
            </a:stretch>
          </p:blipFill>
          <p:spPr>
            <a:xfrm>
              <a:off x="3505200" y="5715000"/>
              <a:ext cx="2857500" cy="95250"/>
            </a:xfrm>
            <a:prstGeom prst="rect">
              <a:avLst/>
            </a:prstGeom>
            <a:ln w="12700" cap="flat">
              <a:noFill/>
              <a:miter lim="400000"/>
            </a:ln>
            <a:effectLst/>
          </p:spPr>
        </p:pic>
      </p:grpSp>
      <p:pic>
        <p:nvPicPr>
          <p:cNvPr id="14" name="EXPHORSA.png"/>
          <p:cNvPicPr/>
          <p:nvPr/>
        </p:nvPicPr>
        <p:blipFill>
          <a:blip r:embed="rId4">
            <a:extLst/>
          </a:blip>
          <a:stretch>
            <a:fillRect/>
          </a:stretch>
        </p:blipFill>
        <p:spPr>
          <a:xfrm>
            <a:off x="1981200" y="3657600"/>
            <a:ext cx="5715000" cy="95250"/>
          </a:xfrm>
          <a:prstGeom prst="rect">
            <a:avLst/>
          </a:prstGeom>
          <a:ln w="12700">
            <a:miter lim="400000"/>
          </a:ln>
        </p:spPr>
      </p:pic>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7" name="Shape 17"/>
          <p:cNvSpPr>
            <a:spLocks noGrp="1"/>
          </p:cNvSpPr>
          <p:nvPr>
            <p:ph type="title"/>
          </p:nvPr>
        </p:nvSpPr>
        <p:spPr>
          <a:prstGeom prst="rect">
            <a:avLst/>
          </a:prstGeom>
        </p:spPr>
        <p:txBody>
          <a:bodyPr/>
          <a:lstStyle/>
          <a:p>
            <a:pPr lvl="0">
              <a:defRPr sz="1800">
                <a:solidFill>
                  <a:srgbClr val="000000"/>
                </a:solidFill>
              </a:defRPr>
            </a:pPr>
            <a:r>
              <a:rPr sz="4400">
                <a:solidFill>
                  <a:srgbClr val="482400"/>
                </a:solidFill>
              </a:rPr>
              <a:t>Title Text</a:t>
            </a:r>
          </a:p>
        </p:txBody>
      </p:sp>
      <p:sp>
        <p:nvSpPr>
          <p:cNvPr id="18" name="Shape 18"/>
          <p:cNvSpPr>
            <a:spLocks noGrp="1"/>
          </p:cNvSpPr>
          <p:nvPr>
            <p:ph type="body" idx="1"/>
          </p:nvPr>
        </p:nvSpPr>
        <p:spPr>
          <a:prstGeom prst="rect">
            <a:avLst/>
          </a:prstGeom>
        </p:spPr>
        <p:txBody>
          <a:bodyPr/>
          <a:lstStyle>
            <a:lvl1pPr>
              <a:buBlip>
                <a:blip r:embed="rId2"/>
              </a:buBlip>
            </a:lvl1pPr>
            <a:lvl2pPr>
              <a:buBlip>
                <a:blip r:embed="rId3"/>
              </a:buBlip>
            </a:lvl2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pic>
        <p:nvPicPr>
          <p:cNvPr id="2" name="Expbanna.png"/>
          <p:cNvPicPr/>
          <p:nvPr/>
        </p:nvPicPr>
        <p:blipFill>
          <a:blip r:embed="rId5">
            <a:extLst/>
          </a:blip>
          <a:stretch>
            <a:fillRect/>
          </a:stretch>
        </p:blipFill>
        <p:spPr>
          <a:xfrm>
            <a:off x="0" y="0"/>
            <a:ext cx="685800" cy="6858000"/>
          </a:xfrm>
          <a:prstGeom prst="rect">
            <a:avLst/>
          </a:prstGeom>
          <a:ln w="12700">
            <a:miter lim="400000"/>
          </a:ln>
        </p:spPr>
      </p:pic>
      <p:pic>
        <p:nvPicPr>
          <p:cNvPr id="3" name="EXPHORSA.png"/>
          <p:cNvPicPr/>
          <p:nvPr/>
        </p:nvPicPr>
        <p:blipFill>
          <a:blip r:embed="rId6">
            <a:extLst/>
          </a:blip>
          <a:stretch>
            <a:fillRect/>
          </a:stretch>
        </p:blipFill>
        <p:spPr>
          <a:xfrm>
            <a:off x="1066800" y="1574800"/>
            <a:ext cx="7772400" cy="130175"/>
          </a:xfrm>
          <a:prstGeom prst="rect">
            <a:avLst/>
          </a:prstGeom>
          <a:ln w="12700">
            <a:miter lim="400000"/>
          </a:ln>
        </p:spPr>
      </p:pic>
      <p:sp>
        <p:nvSpPr>
          <p:cNvPr id="4" name="Shape 4"/>
          <p:cNvSpPr>
            <a:spLocks noGrp="1"/>
          </p:cNvSpPr>
          <p:nvPr>
            <p:ph type="sldNum" sz="quarter" idx="2"/>
          </p:nvPr>
        </p:nvSpPr>
        <p:spPr>
          <a:xfrm>
            <a:off x="7010400" y="6569176"/>
            <a:ext cx="1905000" cy="288825"/>
          </a:xfrm>
          <a:prstGeom prst="rect">
            <a:avLst/>
          </a:prstGeom>
          <a:ln w="12700">
            <a:miter lim="400000"/>
          </a:ln>
        </p:spPr>
        <p:txBody>
          <a:bodyPr lIns="45719" rIns="45719" anchor="b">
            <a:spAutoFit/>
          </a:bodyPr>
          <a:lstStyle>
            <a:lvl1pPr algn="r">
              <a:defRPr sz="1400">
                <a:solidFill>
                  <a:srgbClr val="482400"/>
                </a:solidFill>
                <a:latin typeface="Arial"/>
                <a:ea typeface="Arial"/>
                <a:cs typeface="Arial"/>
                <a:sym typeface="Arial"/>
              </a:defRPr>
            </a:lvl1pPr>
          </a:lstStyle>
          <a:p>
            <a:pPr lvl="0"/>
            <a:fld id="{86CB4B4D-7CA3-9044-876B-883B54F8677D}" type="slidenum">
              <a:t>‹#›</a:t>
            </a:fld>
            <a:endParaRPr/>
          </a:p>
        </p:txBody>
      </p:sp>
      <p:sp>
        <p:nvSpPr>
          <p:cNvPr id="5" name="Shape 5"/>
          <p:cNvSpPr>
            <a:spLocks noGrp="1"/>
          </p:cNvSpPr>
          <p:nvPr>
            <p:ph type="title"/>
          </p:nvPr>
        </p:nvSpPr>
        <p:spPr>
          <a:xfrm>
            <a:off x="1066800" y="0"/>
            <a:ext cx="7772400" cy="1524000"/>
          </a:xfrm>
          <a:prstGeom prst="rect">
            <a:avLst/>
          </a:prstGeom>
          <a:ln w="12700">
            <a:miter lim="400000"/>
          </a:ln>
          <a:extLst>
            <a:ext uri="{C572A759-6A51-4108-AA02-DFA0A04FC94B}">
              <ma14:wrappingTextBoxFlag xmlns:ma14="http://schemas.microsoft.com/office/mac/drawingml/2011/main" val="1"/>
            </a:ext>
          </a:extLst>
        </p:spPr>
        <p:txBody>
          <a:bodyPr lIns="45719" rIns="45719" anchor="b"/>
          <a:lstStyle/>
          <a:p>
            <a:pPr lvl="0">
              <a:defRPr sz="1800">
                <a:solidFill>
                  <a:srgbClr val="000000"/>
                </a:solidFill>
              </a:defRPr>
            </a:pPr>
            <a:r>
              <a:rPr sz="4400">
                <a:solidFill>
                  <a:srgbClr val="482400"/>
                </a:solidFill>
              </a:rPr>
              <a:t>Title Text</a:t>
            </a:r>
          </a:p>
        </p:txBody>
      </p:sp>
      <p:sp>
        <p:nvSpPr>
          <p:cNvPr id="6" name="Shape 6"/>
          <p:cNvSpPr>
            <a:spLocks noGrp="1"/>
          </p:cNvSpPr>
          <p:nvPr>
            <p:ph type="body" idx="1"/>
          </p:nvPr>
        </p:nvSpPr>
        <p:spPr>
          <a:xfrm>
            <a:off x="1062037" y="1766887"/>
            <a:ext cx="7769226" cy="5091113"/>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buBlip>
                <a:blip r:embed="rId7"/>
              </a:buBlip>
            </a:lvl1pPr>
            <a:lvl2pPr>
              <a:buBlip>
                <a:blip r:embed="rId8"/>
              </a:buBlip>
            </a:lvl2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xmlns:p14="http://schemas.microsoft.com/office/powerpoint/2010/main" spd="med"/>
  <p:txStyles>
    <p:titleStyle>
      <a:lvl1pPr>
        <a:defRPr sz="4400">
          <a:solidFill>
            <a:srgbClr val="482400"/>
          </a:solidFill>
          <a:latin typeface="Times New Roman"/>
          <a:ea typeface="Times New Roman"/>
          <a:cs typeface="Times New Roman"/>
          <a:sym typeface="Times New Roman"/>
        </a:defRPr>
      </a:lvl1pPr>
      <a:lvl2pPr>
        <a:defRPr sz="4400">
          <a:solidFill>
            <a:srgbClr val="482400"/>
          </a:solidFill>
          <a:latin typeface="Times New Roman"/>
          <a:ea typeface="Times New Roman"/>
          <a:cs typeface="Times New Roman"/>
          <a:sym typeface="Times New Roman"/>
        </a:defRPr>
      </a:lvl2pPr>
      <a:lvl3pPr>
        <a:defRPr sz="4400">
          <a:solidFill>
            <a:srgbClr val="482400"/>
          </a:solidFill>
          <a:latin typeface="Times New Roman"/>
          <a:ea typeface="Times New Roman"/>
          <a:cs typeface="Times New Roman"/>
          <a:sym typeface="Times New Roman"/>
        </a:defRPr>
      </a:lvl3pPr>
      <a:lvl4pPr>
        <a:defRPr sz="4400">
          <a:solidFill>
            <a:srgbClr val="482400"/>
          </a:solidFill>
          <a:latin typeface="Times New Roman"/>
          <a:ea typeface="Times New Roman"/>
          <a:cs typeface="Times New Roman"/>
          <a:sym typeface="Times New Roman"/>
        </a:defRPr>
      </a:lvl4pPr>
      <a:lvl5pPr>
        <a:defRPr sz="4400">
          <a:solidFill>
            <a:srgbClr val="482400"/>
          </a:solidFill>
          <a:latin typeface="Times New Roman"/>
          <a:ea typeface="Times New Roman"/>
          <a:cs typeface="Times New Roman"/>
          <a:sym typeface="Times New Roman"/>
        </a:defRPr>
      </a:lvl5pPr>
      <a:lvl6pPr indent="457200">
        <a:defRPr sz="4400">
          <a:solidFill>
            <a:srgbClr val="482400"/>
          </a:solidFill>
          <a:latin typeface="Times New Roman"/>
          <a:ea typeface="Times New Roman"/>
          <a:cs typeface="Times New Roman"/>
          <a:sym typeface="Times New Roman"/>
        </a:defRPr>
      </a:lvl6pPr>
      <a:lvl7pPr indent="914400">
        <a:defRPr sz="4400">
          <a:solidFill>
            <a:srgbClr val="482400"/>
          </a:solidFill>
          <a:latin typeface="Times New Roman"/>
          <a:ea typeface="Times New Roman"/>
          <a:cs typeface="Times New Roman"/>
          <a:sym typeface="Times New Roman"/>
        </a:defRPr>
      </a:lvl7pPr>
      <a:lvl8pPr indent="1371600">
        <a:defRPr sz="4400">
          <a:solidFill>
            <a:srgbClr val="482400"/>
          </a:solidFill>
          <a:latin typeface="Times New Roman"/>
          <a:ea typeface="Times New Roman"/>
          <a:cs typeface="Times New Roman"/>
          <a:sym typeface="Times New Roman"/>
        </a:defRPr>
      </a:lvl8pPr>
      <a:lvl9pPr indent="1828800">
        <a:defRPr sz="4400">
          <a:solidFill>
            <a:srgbClr val="482400"/>
          </a:solidFill>
          <a:latin typeface="Times New Roman"/>
          <a:ea typeface="Times New Roman"/>
          <a:cs typeface="Times New Roman"/>
          <a:sym typeface="Times New Roman"/>
        </a:defRPr>
      </a:lvl9pPr>
    </p:titleStyle>
    <p:bodyStyle>
      <a:lvl1pPr marL="342900" indent="-342900">
        <a:spcBef>
          <a:spcPts val="700"/>
        </a:spcBef>
        <a:buSzPct val="100000"/>
        <a:buBlip>
          <a:blip r:embed="rId7"/>
        </a:buBlip>
        <a:defRPr sz="3200">
          <a:latin typeface="Times New Roman"/>
          <a:ea typeface="Times New Roman"/>
          <a:cs typeface="Times New Roman"/>
          <a:sym typeface="Times New Roman"/>
        </a:defRPr>
      </a:lvl1pPr>
      <a:lvl2pPr marL="783771" indent="-326571">
        <a:spcBef>
          <a:spcPts val="700"/>
        </a:spcBef>
        <a:buSzPct val="100000"/>
        <a:buBlip>
          <a:blip r:embed="rId8"/>
        </a:buBlip>
        <a:defRPr sz="3200">
          <a:latin typeface="Times New Roman"/>
          <a:ea typeface="Times New Roman"/>
          <a:cs typeface="Times New Roman"/>
          <a:sym typeface="Times New Roman"/>
        </a:defRPr>
      </a:lvl2pPr>
      <a:lvl3pPr marL="1219200" indent="-304800">
        <a:spcBef>
          <a:spcPts val="700"/>
        </a:spcBef>
        <a:buSzPct val="100000"/>
        <a:buChar char="•"/>
        <a:defRPr sz="3200">
          <a:latin typeface="Times New Roman"/>
          <a:ea typeface="Times New Roman"/>
          <a:cs typeface="Times New Roman"/>
          <a:sym typeface="Times New Roman"/>
        </a:defRPr>
      </a:lvl3pPr>
      <a:lvl4pPr marL="1737360" indent="-365760">
        <a:spcBef>
          <a:spcPts val="700"/>
        </a:spcBef>
        <a:buSzPct val="100000"/>
        <a:buChar char="⬧"/>
        <a:defRPr sz="3200">
          <a:latin typeface="Times New Roman"/>
          <a:ea typeface="Times New Roman"/>
          <a:cs typeface="Times New Roman"/>
          <a:sym typeface="Times New Roman"/>
        </a:defRPr>
      </a:lvl4pPr>
      <a:lvl5pPr marL="2235200" indent="-406400">
        <a:spcBef>
          <a:spcPts val="700"/>
        </a:spcBef>
        <a:buSzPct val="100000"/>
        <a:buChar char="⬧"/>
        <a:defRPr sz="3200">
          <a:latin typeface="Times New Roman"/>
          <a:ea typeface="Times New Roman"/>
          <a:cs typeface="Times New Roman"/>
          <a:sym typeface="Times New Roman"/>
        </a:defRPr>
      </a:lvl5pPr>
      <a:lvl6pPr marL="2692400" indent="-406400">
        <a:spcBef>
          <a:spcPts val="700"/>
        </a:spcBef>
        <a:buSzPct val="100000"/>
        <a:buChar char="•"/>
        <a:defRPr sz="3200">
          <a:latin typeface="Times New Roman"/>
          <a:ea typeface="Times New Roman"/>
          <a:cs typeface="Times New Roman"/>
          <a:sym typeface="Times New Roman"/>
        </a:defRPr>
      </a:lvl6pPr>
      <a:lvl7pPr marL="3149600" indent="-406400">
        <a:spcBef>
          <a:spcPts val="700"/>
        </a:spcBef>
        <a:buSzPct val="100000"/>
        <a:buChar char="•"/>
        <a:defRPr sz="3200">
          <a:latin typeface="Times New Roman"/>
          <a:ea typeface="Times New Roman"/>
          <a:cs typeface="Times New Roman"/>
          <a:sym typeface="Times New Roman"/>
        </a:defRPr>
      </a:lvl7pPr>
      <a:lvl8pPr marL="3606800" indent="-406400">
        <a:spcBef>
          <a:spcPts val="700"/>
        </a:spcBef>
        <a:buSzPct val="100000"/>
        <a:buChar char="•"/>
        <a:defRPr sz="3200">
          <a:latin typeface="Times New Roman"/>
          <a:ea typeface="Times New Roman"/>
          <a:cs typeface="Times New Roman"/>
          <a:sym typeface="Times New Roman"/>
        </a:defRPr>
      </a:lvl8pPr>
      <a:lvl9pPr marL="4064000" indent="-406400">
        <a:spcBef>
          <a:spcPts val="700"/>
        </a:spcBef>
        <a:buSzPct val="100000"/>
        <a:buChar char="•"/>
        <a:defRPr sz="3200">
          <a:latin typeface="Times New Roman"/>
          <a:ea typeface="Times New Roman"/>
          <a:cs typeface="Times New Roman"/>
          <a:sym typeface="Times New Roman"/>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ww.youtube.com/watch?v=NjEGncrido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6.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p:nvPr/>
        </p:nvSpPr>
        <p:spPr>
          <a:xfrm>
            <a:off x="3505200" y="6642557"/>
            <a:ext cx="2895600" cy="215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endParaRPr sz="1400" dirty="0">
              <a:solidFill>
                <a:srgbClr val="482400"/>
              </a:solidFill>
            </a:endParaRPr>
          </a:p>
        </p:txBody>
      </p:sp>
      <p:sp>
        <p:nvSpPr>
          <p:cNvPr id="23" name="Shape 23"/>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1</a:t>
            </a:fld>
            <a:endParaRPr sz="1400">
              <a:solidFill>
                <a:srgbClr val="482400"/>
              </a:solidFill>
            </a:endParaRPr>
          </a:p>
        </p:txBody>
      </p:sp>
      <p:sp>
        <p:nvSpPr>
          <p:cNvPr id="24" name="Shape 24"/>
          <p:cNvSpPr>
            <a:spLocks noGrp="1"/>
          </p:cNvSpPr>
          <p:nvPr>
            <p:ph type="title"/>
          </p:nvPr>
        </p:nvSpPr>
        <p:spPr>
          <a:xfrm>
            <a:off x="1752600" y="990600"/>
            <a:ext cx="6400800" cy="2514600"/>
          </a:xfrm>
          <a:prstGeom prst="rect">
            <a:avLst/>
          </a:prstGeom>
        </p:spPr>
        <p:txBody>
          <a:bodyPr lIns="0" tIns="0" rIns="0" bIns="0">
            <a:normAutofit/>
          </a:bodyPr>
          <a:lstStyle/>
          <a:p>
            <a:pPr lvl="0">
              <a:defRPr sz="1800">
                <a:solidFill>
                  <a:srgbClr val="000000"/>
                </a:solidFill>
              </a:defRPr>
            </a:pPr>
            <a:r>
              <a:rPr lang="en-CA" sz="4400" dirty="0" smtClean="0">
                <a:solidFill>
                  <a:srgbClr val="482400"/>
                </a:solidFill>
              </a:rPr>
              <a:t>Age of Exploration</a:t>
            </a:r>
            <a:endParaRPr sz="4400" dirty="0">
              <a:solidFill>
                <a:srgbClr val="482400"/>
              </a:solidFill>
            </a:endParaRPr>
          </a:p>
        </p:txBody>
      </p:sp>
      <p:sp>
        <p:nvSpPr>
          <p:cNvPr id="25" name="Shape 25"/>
          <p:cNvSpPr>
            <a:spLocks noGrp="1"/>
          </p:cNvSpPr>
          <p:nvPr>
            <p:ph type="body" idx="1"/>
          </p:nvPr>
        </p:nvSpPr>
        <p:spPr>
          <a:xfrm>
            <a:off x="1752600" y="3886200"/>
            <a:ext cx="6400800" cy="1752600"/>
          </a:xfrm>
          <a:prstGeom prst="rect">
            <a:avLst/>
          </a:prstGeom>
        </p:spPr>
        <p:txBody>
          <a:bodyPr lIns="0" tIns="0" rIns="0" bIns="0">
            <a:normAutofit/>
          </a:bodyPr>
          <a:lstStyle/>
          <a:p>
            <a:pPr lvl="0">
              <a:defRPr sz="1800"/>
            </a:pPr>
            <a:r>
              <a:rPr sz="3200"/>
              <a:t>Contact and Conflict</a:t>
            </a:r>
          </a:p>
          <a:p>
            <a:pPr lvl="0">
              <a:defRPr sz="1800"/>
            </a:pPr>
            <a:r>
              <a:rPr sz="3200"/>
              <a:t>1450- 1700</a:t>
            </a:r>
          </a:p>
        </p:txBody>
      </p:sp>
      <p:sp>
        <p:nvSpPr>
          <p:cNvPr id="26" name="Shape 26"/>
          <p:cNvSpPr/>
          <p:nvPr/>
        </p:nvSpPr>
        <p:spPr>
          <a:xfrm>
            <a:off x="914400" y="6569176"/>
            <a:ext cx="1905000" cy="288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10/16/14</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24"/>
                                        </p:tgtEl>
                                        <p:attrNameLst>
                                          <p:attrName>style.visibility</p:attrName>
                                        </p:attrNameLst>
                                      </p:cBhvr>
                                      <p:to>
                                        <p:strVal val="visible"/>
                                      </p:to>
                                    </p:set>
                                    <p:anim calcmode="lin" valueType="num">
                                      <p:cBhvr>
                                        <p:cTn id="7" dur="1000" fill="hold"/>
                                        <p:tgtEl>
                                          <p:spTgt spid="24"/>
                                        </p:tgtEl>
                                        <p:attrNameLst>
                                          <p:attrName>ppt_x</p:attrName>
                                        </p:attrNameLst>
                                      </p:cBhvr>
                                      <p:tavLst>
                                        <p:tav tm="0">
                                          <p:val>
                                            <p:strVal val="#ppt_x"/>
                                          </p:val>
                                        </p:tav>
                                        <p:tav tm="100000">
                                          <p:val>
                                            <p:strVal val="#ppt_x"/>
                                          </p:val>
                                        </p:tav>
                                      </p:tavLst>
                                    </p:anim>
                                    <p:anim calcmode="lin" valueType="num">
                                      <p:cBhvr>
                                        <p:cTn id="8"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10</a:t>
            </a:fld>
            <a:endParaRPr sz="1400">
              <a:solidFill>
                <a:srgbClr val="482400"/>
              </a:solidFill>
            </a:endParaRPr>
          </a:p>
        </p:txBody>
      </p:sp>
      <p:sp>
        <p:nvSpPr>
          <p:cNvPr id="46" name="Shape 46"/>
          <p:cNvSpPr>
            <a:spLocks noGrp="1"/>
          </p:cNvSpPr>
          <p:nvPr>
            <p:ph type="title"/>
          </p:nvPr>
        </p:nvSpPr>
        <p:spPr>
          <a:prstGeom prst="rect">
            <a:avLst/>
          </a:prstGeom>
        </p:spPr>
        <p:txBody>
          <a:bodyPr/>
          <a:lstStyle/>
          <a:p>
            <a:pPr lvl="0">
              <a:defRPr sz="1800">
                <a:solidFill>
                  <a:srgbClr val="000000"/>
                </a:solidFill>
              </a:defRPr>
            </a:pPr>
            <a:r>
              <a:rPr sz="4400" dirty="0" smtClean="0">
                <a:solidFill>
                  <a:srgbClr val="482400"/>
                </a:solidFill>
              </a:rPr>
              <a:t>Capitalism </a:t>
            </a:r>
            <a:r>
              <a:rPr sz="4400" dirty="0">
                <a:solidFill>
                  <a:srgbClr val="482400"/>
                </a:solidFill>
              </a:rPr>
              <a:t>(Gold)</a:t>
            </a:r>
          </a:p>
        </p:txBody>
      </p:sp>
      <p:sp>
        <p:nvSpPr>
          <p:cNvPr id="47" name="Shape 47"/>
          <p:cNvSpPr>
            <a:spLocks noGrp="1"/>
          </p:cNvSpPr>
          <p:nvPr>
            <p:ph type="body" idx="1"/>
          </p:nvPr>
        </p:nvSpPr>
        <p:spPr>
          <a:prstGeom prst="rect">
            <a:avLst/>
          </a:prstGeom>
        </p:spPr>
        <p:txBody>
          <a:bodyPr/>
          <a:lstStyle/>
          <a:p>
            <a:pPr lvl="0">
              <a:buBlip>
                <a:blip r:embed="rId2"/>
              </a:buBlip>
              <a:defRPr sz="1800"/>
            </a:pPr>
            <a:r>
              <a:rPr sz="2400" dirty="0"/>
              <a:t>Rise of Capitalism/End of Feudalism</a:t>
            </a:r>
          </a:p>
          <a:p>
            <a:pPr lvl="0">
              <a:buBlip>
                <a:blip r:embed="rId2"/>
              </a:buBlip>
              <a:defRPr sz="1800"/>
            </a:pPr>
            <a:r>
              <a:rPr sz="2400" dirty="0"/>
              <a:t>Europe moved from a land based economy to money</a:t>
            </a:r>
          </a:p>
          <a:p>
            <a:pPr lvl="0">
              <a:buBlip>
                <a:blip r:embed="rId2"/>
              </a:buBlip>
              <a:defRPr sz="1800"/>
            </a:pPr>
            <a:r>
              <a:rPr sz="2400" dirty="0"/>
              <a:t>After the black death, labour became a valuable commodity</a:t>
            </a:r>
          </a:p>
          <a:p>
            <a:pPr lvl="0">
              <a:buBlip>
                <a:blip r:embed="rId2"/>
              </a:buBlip>
              <a:defRPr sz="1800"/>
            </a:pPr>
            <a:r>
              <a:rPr sz="2400" dirty="0"/>
              <a:t>More trade saw the growth of more towns</a:t>
            </a:r>
          </a:p>
          <a:p>
            <a:pPr lvl="0">
              <a:buBlip>
                <a:blip r:embed="rId2"/>
              </a:buBlip>
              <a:defRPr sz="1800"/>
            </a:pPr>
            <a:r>
              <a:rPr sz="2400" dirty="0"/>
              <a:t>Growth of middle class – demanded more goods from Asia</a:t>
            </a:r>
          </a:p>
          <a:p>
            <a:pPr lvl="0">
              <a:buBlip>
                <a:blip r:embed="rId2"/>
              </a:buBlip>
              <a:defRPr sz="1800"/>
            </a:pPr>
            <a:r>
              <a:rPr sz="2400" dirty="0"/>
              <a:t>We started to rely on capital, labour, raw materials – powerful merchants/monarchy start to sponsor voyages of exploration and colonization</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11</a:t>
            </a:fld>
            <a:endParaRPr sz="1400">
              <a:solidFill>
                <a:srgbClr val="482400"/>
              </a:solidFill>
            </a:endParaRPr>
          </a:p>
        </p:txBody>
      </p:sp>
      <p:sp>
        <p:nvSpPr>
          <p:cNvPr id="50" name="Shape 50"/>
          <p:cNvSpPr>
            <a:spLocks noGrp="1"/>
          </p:cNvSpPr>
          <p:nvPr>
            <p:ph type="title"/>
          </p:nvPr>
        </p:nvSpPr>
        <p:spPr>
          <a:prstGeom prst="rect">
            <a:avLst/>
          </a:prstGeom>
        </p:spPr>
        <p:txBody>
          <a:bodyPr/>
          <a:lstStyle/>
          <a:p>
            <a:pPr lvl="0">
              <a:defRPr sz="1800">
                <a:solidFill>
                  <a:srgbClr val="000000"/>
                </a:solidFill>
              </a:defRPr>
            </a:pPr>
            <a:r>
              <a:rPr sz="4400" dirty="0" smtClean="0">
                <a:solidFill>
                  <a:srgbClr val="482400"/>
                </a:solidFill>
              </a:rPr>
              <a:t>Desire </a:t>
            </a:r>
            <a:r>
              <a:rPr sz="4400" dirty="0">
                <a:solidFill>
                  <a:srgbClr val="482400"/>
                </a:solidFill>
              </a:rPr>
              <a:t>for new markets</a:t>
            </a:r>
          </a:p>
        </p:txBody>
      </p:sp>
      <p:sp>
        <p:nvSpPr>
          <p:cNvPr id="51" name="Shape 51"/>
          <p:cNvSpPr>
            <a:spLocks noGrp="1"/>
          </p:cNvSpPr>
          <p:nvPr>
            <p:ph type="body" idx="1"/>
          </p:nvPr>
        </p:nvSpPr>
        <p:spPr>
          <a:prstGeom prst="rect">
            <a:avLst/>
          </a:prstGeom>
        </p:spPr>
        <p:txBody>
          <a:bodyPr/>
          <a:lstStyle/>
          <a:p>
            <a:pPr lvl="0">
              <a:buBlip>
                <a:blip r:embed="rId2"/>
              </a:buBlip>
              <a:defRPr sz="1800"/>
            </a:pPr>
            <a:r>
              <a:rPr sz="2800" dirty="0"/>
              <a:t>Turks (Islamic Empire) had taken over Constantinople in 1453 </a:t>
            </a:r>
            <a:endParaRPr lang="en-CA" sz="2800" dirty="0" smtClean="0"/>
          </a:p>
          <a:p>
            <a:pPr lvl="0">
              <a:buBlip>
                <a:blip r:embed="rId2"/>
              </a:buBlip>
              <a:defRPr sz="1800"/>
            </a:pPr>
            <a:r>
              <a:rPr sz="2800" dirty="0" smtClean="0"/>
              <a:t>Turks </a:t>
            </a:r>
            <a:r>
              <a:rPr sz="2800" dirty="0"/>
              <a:t>continued trade with Europe but wanted to control the market. Europeans started to look elsewhere for goods</a:t>
            </a:r>
            <a:r>
              <a:rPr sz="2800" dirty="0" smtClean="0"/>
              <a:t>.</a:t>
            </a:r>
            <a:endParaRPr lang="en-CA" sz="2800" dirty="0" smtClean="0"/>
          </a:p>
          <a:p>
            <a:pPr lvl="0">
              <a:buBlip>
                <a:blip r:embed="rId2"/>
              </a:buBlip>
              <a:defRPr sz="1800"/>
            </a:pPr>
            <a:r>
              <a:rPr lang="en-CA" sz="2800" dirty="0" smtClean="0"/>
              <a:t>Access to Spices Cinnamon, sugar, pepper all came via the spice route </a:t>
            </a:r>
          </a:p>
          <a:p>
            <a:pPr lvl="0">
              <a:buBlip>
                <a:blip r:embed="rId2"/>
              </a:buBlip>
              <a:defRPr sz="1800"/>
            </a:pPr>
            <a:r>
              <a:rPr lang="en-CA" sz="2800" dirty="0" smtClean="0"/>
              <a:t>Access to silk via the Silk Road. However, this meant travelling by land through China (expensive and dangerous.)</a:t>
            </a:r>
          </a:p>
          <a:p>
            <a:pPr lvl="0">
              <a:buBlip>
                <a:blip r:embed="rId2"/>
              </a:buBlip>
              <a:defRPr sz="1800"/>
            </a:pPr>
            <a:endParaRPr sz="2800" dirty="0"/>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12</a:t>
            </a:fld>
            <a:endParaRPr sz="1400">
              <a:solidFill>
                <a:srgbClr val="482400"/>
              </a:solidFill>
            </a:endParaRPr>
          </a:p>
        </p:txBody>
      </p:sp>
      <p:sp>
        <p:nvSpPr>
          <p:cNvPr id="54" name="Shape 54"/>
          <p:cNvSpPr>
            <a:spLocks noGrp="1"/>
          </p:cNvSpPr>
          <p:nvPr>
            <p:ph type="title"/>
          </p:nvPr>
        </p:nvSpPr>
        <p:spPr>
          <a:prstGeom prst="rect">
            <a:avLst/>
          </a:prstGeom>
        </p:spPr>
        <p:txBody>
          <a:bodyPr/>
          <a:lstStyle/>
          <a:p>
            <a:pPr lvl="0">
              <a:defRPr sz="1800">
                <a:solidFill>
                  <a:srgbClr val="000000"/>
                </a:solidFill>
              </a:defRPr>
            </a:pPr>
            <a:r>
              <a:rPr sz="4400" dirty="0" smtClean="0">
                <a:solidFill>
                  <a:srgbClr val="482400"/>
                </a:solidFill>
              </a:rPr>
              <a:t>Religion </a:t>
            </a:r>
            <a:r>
              <a:rPr sz="4400" dirty="0">
                <a:solidFill>
                  <a:srgbClr val="482400"/>
                </a:solidFill>
              </a:rPr>
              <a:t>(God)</a:t>
            </a:r>
          </a:p>
        </p:txBody>
      </p:sp>
      <p:sp>
        <p:nvSpPr>
          <p:cNvPr id="55" name="Shape 55"/>
          <p:cNvSpPr>
            <a:spLocks noGrp="1"/>
          </p:cNvSpPr>
          <p:nvPr>
            <p:ph type="body" idx="1"/>
          </p:nvPr>
        </p:nvSpPr>
        <p:spPr>
          <a:prstGeom prst="rect">
            <a:avLst/>
          </a:prstGeom>
        </p:spPr>
        <p:txBody>
          <a:bodyPr/>
          <a:lstStyle>
            <a:lvl1pPr>
              <a:buBlip>
                <a:blip r:embed="rId2"/>
              </a:buBlip>
            </a:lvl1pPr>
          </a:lstStyle>
          <a:p>
            <a:pPr lvl="0">
              <a:defRPr sz="1800"/>
            </a:pPr>
            <a:r>
              <a:rPr sz="3200" dirty="0"/>
              <a:t>A place for religious tolerance and a search for new souls – Reformation, Counter Reformation, colonies as home for radicals and heretics </a:t>
            </a:r>
            <a:endParaRPr lang="en-CA" dirty="0"/>
          </a:p>
          <a:p>
            <a:pPr lvl="0">
              <a:defRPr sz="1800"/>
            </a:pPr>
            <a:r>
              <a:rPr lang="en-CA" sz="3200" dirty="0" smtClean="0"/>
              <a:t>Jesuit missions begin</a:t>
            </a:r>
          </a:p>
          <a:p>
            <a:pPr lvl="0">
              <a:defRPr sz="1800"/>
            </a:pPr>
            <a:endParaRPr sz="3200" dirty="0"/>
          </a:p>
        </p:txBody>
      </p:sp>
      <p:pic>
        <p:nvPicPr>
          <p:cNvPr id="2" name="Picture 1"/>
          <p:cNvPicPr>
            <a:picLocks noChangeAspect="1"/>
          </p:cNvPicPr>
          <p:nvPr/>
        </p:nvPicPr>
        <p:blipFill>
          <a:blip r:embed="rId3"/>
          <a:stretch>
            <a:fillRect/>
          </a:stretch>
        </p:blipFill>
        <p:spPr>
          <a:xfrm>
            <a:off x="5092700" y="3669098"/>
            <a:ext cx="3835400" cy="2900077"/>
          </a:xfrm>
          <a:prstGeom prst="rect">
            <a:avLst/>
          </a:prstGeom>
        </p:spPr>
      </p:pic>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13</a:t>
            </a:fld>
            <a:endParaRPr sz="1400">
              <a:solidFill>
                <a:srgbClr val="482400"/>
              </a:solidFill>
            </a:endParaRPr>
          </a:p>
        </p:txBody>
      </p:sp>
      <p:sp>
        <p:nvSpPr>
          <p:cNvPr id="58" name="Shape 58"/>
          <p:cNvSpPr>
            <a:spLocks noGrp="1"/>
          </p:cNvSpPr>
          <p:nvPr>
            <p:ph type="title"/>
          </p:nvPr>
        </p:nvSpPr>
        <p:spPr>
          <a:xfrm>
            <a:off x="1066800" y="0"/>
            <a:ext cx="7772400" cy="831035"/>
          </a:xfrm>
          <a:prstGeom prst="rect">
            <a:avLst/>
          </a:prstGeom>
        </p:spPr>
        <p:txBody>
          <a:bodyPr/>
          <a:lstStyle/>
          <a:p>
            <a:pPr lvl="0">
              <a:defRPr sz="1800">
                <a:solidFill>
                  <a:srgbClr val="000000"/>
                </a:solidFill>
              </a:defRPr>
            </a:pPr>
            <a:r>
              <a:rPr sz="4400" dirty="0" smtClean="0">
                <a:solidFill>
                  <a:srgbClr val="482400"/>
                </a:solidFill>
              </a:rPr>
              <a:t>Portugal</a:t>
            </a:r>
            <a:r>
              <a:rPr lang="en-CA" sz="4400" dirty="0" smtClean="0">
                <a:solidFill>
                  <a:srgbClr val="482400"/>
                </a:solidFill>
              </a:rPr>
              <a:t> (first to seek a route)</a:t>
            </a:r>
            <a:endParaRPr sz="4400" dirty="0">
              <a:solidFill>
                <a:srgbClr val="482400"/>
              </a:solidFill>
            </a:endParaRPr>
          </a:p>
        </p:txBody>
      </p:sp>
      <p:sp>
        <p:nvSpPr>
          <p:cNvPr id="59" name="Shape 59"/>
          <p:cNvSpPr>
            <a:spLocks noGrp="1"/>
          </p:cNvSpPr>
          <p:nvPr>
            <p:ph type="body" idx="1"/>
          </p:nvPr>
        </p:nvSpPr>
        <p:spPr>
          <a:xfrm>
            <a:off x="1062037" y="1081915"/>
            <a:ext cx="7769226" cy="5776086"/>
          </a:xfrm>
          <a:prstGeom prst="rect">
            <a:avLst/>
          </a:prstGeom>
        </p:spPr>
        <p:txBody>
          <a:bodyPr/>
          <a:lstStyle/>
          <a:p>
            <a:pPr lvl="0">
              <a:buBlip>
                <a:blip r:embed="rId2"/>
              </a:buBlip>
              <a:defRPr sz="1800"/>
            </a:pPr>
            <a:r>
              <a:rPr sz="2800" dirty="0"/>
              <a:t>Portugal was the leader of European expansion and </a:t>
            </a:r>
            <a:r>
              <a:rPr sz="2800" dirty="0" smtClean="0"/>
              <a:t>exploration</a:t>
            </a:r>
            <a:endParaRPr lang="en-CA" sz="2800" dirty="0" smtClean="0"/>
          </a:p>
          <a:p>
            <a:pPr lvl="0">
              <a:buBlip>
                <a:blip r:embed="rId2"/>
              </a:buBlip>
              <a:defRPr sz="1800"/>
            </a:pPr>
            <a:r>
              <a:rPr lang="en-CA" sz="2800" dirty="0" smtClean="0"/>
              <a:t>Economic/religious motivations</a:t>
            </a:r>
          </a:p>
          <a:p>
            <a:pPr lvl="0">
              <a:buBlip>
                <a:blip r:embed="rId2"/>
              </a:buBlip>
              <a:defRPr sz="1800"/>
            </a:pPr>
            <a:r>
              <a:rPr lang="en-CA" sz="2800" dirty="0" smtClean="0"/>
              <a:t>Prince Henry the Navigator sponsored first voyages along the coast of West Africa (1420)</a:t>
            </a:r>
          </a:p>
          <a:p>
            <a:pPr lvl="0">
              <a:buBlip>
                <a:blip r:embed="rId2"/>
              </a:buBlip>
              <a:defRPr sz="1800"/>
            </a:pPr>
            <a:r>
              <a:rPr sz="2800" dirty="0" smtClean="0"/>
              <a:t>In </a:t>
            </a:r>
            <a:r>
              <a:rPr sz="2800" dirty="0"/>
              <a:t>1488 Bartholomeu Dias rounded the tip of Africa (the Cape of Good Hope.)</a:t>
            </a:r>
          </a:p>
          <a:p>
            <a:pPr lvl="0">
              <a:buBlip>
                <a:blip r:embed="rId2"/>
              </a:buBlip>
              <a:defRPr sz="1800"/>
            </a:pPr>
            <a:r>
              <a:rPr sz="2800" dirty="0"/>
              <a:t>Vasco de Gama went around the Cape and arrived off the Coast of India in 1498. </a:t>
            </a:r>
            <a:endParaRPr lang="en-CA" sz="2800" dirty="0" smtClean="0"/>
          </a:p>
          <a:p>
            <a:pPr lvl="0">
              <a:buBlip>
                <a:blip r:embed="rId2"/>
              </a:buBlip>
              <a:defRPr sz="1800"/>
            </a:pPr>
            <a:r>
              <a:rPr lang="en-CA" sz="2800" dirty="0" smtClean="0"/>
              <a:t>De Gama establishes Portuguese settlements in </a:t>
            </a:r>
            <a:r>
              <a:rPr lang="en-CA" sz="2800" dirty="0" err="1" smtClean="0"/>
              <a:t>Calcut</a:t>
            </a:r>
            <a:r>
              <a:rPr lang="en-CA" sz="2800" dirty="0" smtClean="0"/>
              <a:t> and Goa (brings home spices.)</a:t>
            </a:r>
            <a:endParaRPr sz="2800" dirty="0"/>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11430" y="0"/>
            <a:ext cx="8219834" cy="6858000"/>
          </a:xfrm>
          <a:prstGeom prst="rect">
            <a:avLst/>
          </a:prstGeom>
        </p:spPr>
      </p:pic>
    </p:spTree>
    <p:extLst>
      <p:ext uri="{BB962C8B-B14F-4D97-AF65-F5344CB8AC3E}">
        <p14:creationId xmlns:p14="http://schemas.microsoft.com/office/powerpoint/2010/main" val="1568112905"/>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15</a:t>
            </a:fld>
            <a:endParaRPr sz="1400">
              <a:solidFill>
                <a:srgbClr val="482400"/>
              </a:solidFill>
            </a:endParaRPr>
          </a:p>
        </p:txBody>
      </p:sp>
      <p:sp>
        <p:nvSpPr>
          <p:cNvPr id="62" name="Shape 62"/>
          <p:cNvSpPr>
            <a:spLocks noGrp="1"/>
          </p:cNvSpPr>
          <p:nvPr>
            <p:ph type="title"/>
          </p:nvPr>
        </p:nvSpPr>
        <p:spPr>
          <a:prstGeom prst="rect">
            <a:avLst/>
          </a:prstGeom>
        </p:spPr>
        <p:txBody>
          <a:bodyPr/>
          <a:lstStyle/>
          <a:p>
            <a:pPr lvl="0">
              <a:defRPr sz="1800">
                <a:solidFill>
                  <a:srgbClr val="000000"/>
                </a:solidFill>
              </a:defRPr>
            </a:pPr>
            <a:r>
              <a:rPr sz="4400">
                <a:solidFill>
                  <a:srgbClr val="482400"/>
                </a:solidFill>
              </a:rPr>
              <a:t>Voyages of Columbus</a:t>
            </a:r>
          </a:p>
        </p:txBody>
      </p:sp>
      <p:sp>
        <p:nvSpPr>
          <p:cNvPr id="63" name="Shape 63"/>
          <p:cNvSpPr>
            <a:spLocks noGrp="1"/>
          </p:cNvSpPr>
          <p:nvPr>
            <p:ph type="body" idx="1"/>
          </p:nvPr>
        </p:nvSpPr>
        <p:spPr>
          <a:prstGeom prst="rect">
            <a:avLst/>
          </a:prstGeom>
        </p:spPr>
        <p:txBody>
          <a:bodyPr/>
          <a:lstStyle/>
          <a:p>
            <a:pPr lvl="0">
              <a:buBlip>
                <a:blip r:embed="rId2"/>
              </a:buBlip>
              <a:defRPr sz="1800"/>
            </a:pPr>
            <a:r>
              <a:rPr sz="3200"/>
              <a:t>Columbus was an Italian explorer</a:t>
            </a:r>
          </a:p>
          <a:p>
            <a:pPr lvl="0">
              <a:buBlip>
                <a:blip r:embed="rId2"/>
              </a:buBlip>
              <a:defRPr sz="1800"/>
            </a:pPr>
            <a:r>
              <a:rPr sz="3200"/>
              <a:t>Sponsored by Queen Isabella and King Ferdinand of Spain</a:t>
            </a:r>
          </a:p>
          <a:p>
            <a:pPr lvl="0">
              <a:buBlip>
                <a:blip r:embed="rId2"/>
              </a:buBlip>
              <a:defRPr sz="1800"/>
            </a:pPr>
            <a:r>
              <a:rPr sz="3200"/>
              <a:t>Reached the Americas in 1492, where he explored Cuba and the island of Hispaniola</a:t>
            </a:r>
          </a:p>
          <a:p>
            <a:pPr lvl="0">
              <a:buBlip>
                <a:blip r:embed="rId2"/>
              </a:buBlip>
              <a:defRPr sz="1800"/>
            </a:pPr>
            <a:r>
              <a:rPr sz="3200"/>
              <a:t>Believed he had reached Asia; in three more voyages he attempted to find a route through the major islands of the Caribbean to central Asia </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History</a:t>
            </a:r>
            <a:endParaRPr lang="en-US" dirty="0"/>
          </a:p>
        </p:txBody>
      </p:sp>
      <p:sp>
        <p:nvSpPr>
          <p:cNvPr id="3" name="Text Placeholder 2"/>
          <p:cNvSpPr>
            <a:spLocks noGrp="1"/>
          </p:cNvSpPr>
          <p:nvPr>
            <p:ph type="body" idx="1"/>
          </p:nvPr>
        </p:nvSpPr>
        <p:spPr/>
        <p:txBody>
          <a:bodyPr/>
          <a:lstStyle/>
          <a:p>
            <a:r>
              <a:rPr lang="en-US" dirty="0">
                <a:hlinkClick r:id="rId2"/>
              </a:rPr>
              <a:t>https://www.youtube.com/watch?v=</a:t>
            </a:r>
            <a:r>
              <a:rPr lang="en-US" dirty="0" smtClean="0">
                <a:hlinkClick r:id="rId2"/>
              </a:rPr>
              <a:t>NjEGncridoQ</a:t>
            </a:r>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1066801" y="3429000"/>
            <a:ext cx="2350932" cy="3175000"/>
          </a:xfrm>
          <a:prstGeom prst="rect">
            <a:avLst/>
          </a:prstGeom>
        </p:spPr>
      </p:pic>
      <p:pic>
        <p:nvPicPr>
          <p:cNvPr id="5" name="Picture 4"/>
          <p:cNvPicPr>
            <a:picLocks noChangeAspect="1"/>
          </p:cNvPicPr>
          <p:nvPr/>
        </p:nvPicPr>
        <p:blipFill>
          <a:blip r:embed="rId4"/>
          <a:stretch>
            <a:fillRect/>
          </a:stretch>
        </p:blipFill>
        <p:spPr>
          <a:xfrm>
            <a:off x="3615553" y="3429000"/>
            <a:ext cx="2540000" cy="3175000"/>
          </a:xfrm>
          <a:prstGeom prst="rect">
            <a:avLst/>
          </a:prstGeom>
        </p:spPr>
      </p:pic>
    </p:spTree>
    <p:extLst>
      <p:ext uri="{BB962C8B-B14F-4D97-AF65-F5344CB8AC3E}">
        <p14:creationId xmlns:p14="http://schemas.microsoft.com/office/powerpoint/2010/main" val="2249442737"/>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17</a:t>
            </a:fld>
            <a:endParaRPr sz="1400">
              <a:solidFill>
                <a:srgbClr val="482400"/>
              </a:solidFill>
            </a:endParaRPr>
          </a:p>
        </p:txBody>
      </p:sp>
      <p:sp>
        <p:nvSpPr>
          <p:cNvPr id="66" name="Shape 66"/>
          <p:cNvSpPr>
            <a:spLocks noGrp="1"/>
          </p:cNvSpPr>
          <p:nvPr>
            <p:ph type="title"/>
          </p:nvPr>
        </p:nvSpPr>
        <p:spPr>
          <a:prstGeom prst="rect">
            <a:avLst/>
          </a:prstGeom>
        </p:spPr>
        <p:txBody>
          <a:bodyPr/>
          <a:lstStyle/>
          <a:p>
            <a:pPr lvl="0">
              <a:defRPr sz="1800">
                <a:solidFill>
                  <a:srgbClr val="000000"/>
                </a:solidFill>
              </a:defRPr>
            </a:pPr>
            <a:r>
              <a:rPr sz="4400">
                <a:solidFill>
                  <a:srgbClr val="482400"/>
                </a:solidFill>
              </a:rPr>
              <a:t>Treaty of Tordesillas</a:t>
            </a:r>
          </a:p>
        </p:txBody>
      </p:sp>
      <p:sp>
        <p:nvSpPr>
          <p:cNvPr id="67" name="Shape 67"/>
          <p:cNvSpPr>
            <a:spLocks noGrp="1"/>
          </p:cNvSpPr>
          <p:nvPr>
            <p:ph type="body" idx="1"/>
          </p:nvPr>
        </p:nvSpPr>
        <p:spPr>
          <a:prstGeom prst="rect">
            <a:avLst/>
          </a:prstGeom>
        </p:spPr>
        <p:txBody>
          <a:bodyPr/>
          <a:lstStyle/>
          <a:p>
            <a:pPr marL="342899" lvl="0" indent="-342899">
              <a:buBlip>
                <a:blip r:embed="rId2"/>
              </a:buBlip>
              <a:defRPr sz="1800"/>
            </a:pPr>
            <a:r>
              <a:rPr sz="2500"/>
              <a:t>Spain and Portugal were both extensively exploring other lands and creating new sea routes for trade. </a:t>
            </a:r>
          </a:p>
          <a:p>
            <a:pPr marL="342899" lvl="0" indent="-342899">
              <a:buBlip>
                <a:blip r:embed="rId2"/>
              </a:buBlip>
              <a:defRPr sz="1800"/>
            </a:pPr>
            <a:r>
              <a:rPr sz="2500"/>
              <a:t>Both were concerned the other country would attempt to infringe on their newly discovered territories</a:t>
            </a:r>
          </a:p>
          <a:p>
            <a:pPr marL="342899" lvl="0" indent="-342899">
              <a:buBlip>
                <a:blip r:embed="rId2"/>
              </a:buBlip>
              <a:defRPr sz="1800"/>
            </a:pPr>
            <a:r>
              <a:rPr sz="2500"/>
              <a:t>They agreed on a line of demarcation, an imaginary line that divided the earth into two “spheres of influence”</a:t>
            </a:r>
          </a:p>
          <a:p>
            <a:pPr marL="267890" lvl="0" indent="-267890">
              <a:buBlip>
                <a:blip r:embed="rId2"/>
              </a:buBlip>
              <a:defRPr sz="1800"/>
            </a:pPr>
            <a:r>
              <a:rPr sz="2500"/>
              <a:t>The treaty of Tordesillas (1494) gave Portugal control of anything east of the line, and Spain control of anything west of the line.</a:t>
            </a:r>
          </a:p>
          <a:p>
            <a:pPr marL="267890" lvl="0" indent="-267890">
              <a:buBlip>
                <a:blip r:embed="rId2"/>
              </a:buBlip>
              <a:defRPr sz="1800"/>
            </a:pPr>
            <a:r>
              <a:rPr sz="2500"/>
              <a:t>Portugal gained control of everything around Africa while Spain was given the “rights” to most of the Americas</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18</a:t>
            </a:fld>
            <a:endParaRPr sz="1400">
              <a:solidFill>
                <a:srgbClr val="482400"/>
              </a:solidFill>
            </a:endParaRPr>
          </a:p>
        </p:txBody>
      </p:sp>
      <p:sp>
        <p:nvSpPr>
          <p:cNvPr id="70" name="Shape 70"/>
          <p:cNvSpPr>
            <a:spLocks noGrp="1"/>
          </p:cNvSpPr>
          <p:nvPr>
            <p:ph type="title"/>
          </p:nvPr>
        </p:nvSpPr>
        <p:spPr>
          <a:prstGeom prst="rect">
            <a:avLst/>
          </a:prstGeom>
        </p:spPr>
        <p:txBody>
          <a:bodyPr/>
          <a:lstStyle/>
          <a:p>
            <a:pPr lvl="0"/>
            <a:endParaRPr/>
          </a:p>
        </p:txBody>
      </p:sp>
      <p:sp>
        <p:nvSpPr>
          <p:cNvPr id="71" name="Shape 71"/>
          <p:cNvSpPr>
            <a:spLocks noGrp="1"/>
          </p:cNvSpPr>
          <p:nvPr>
            <p:ph type="body" idx="1"/>
          </p:nvPr>
        </p:nvSpPr>
        <p:spPr>
          <a:prstGeom prst="rect">
            <a:avLst/>
          </a:prstGeom>
        </p:spPr>
        <p:txBody>
          <a:bodyPr/>
          <a:lstStyle/>
          <a:p>
            <a:pPr lvl="0">
              <a:buBlip>
                <a:blip r:embed="rId2"/>
              </a:buBlip>
            </a:pPr>
            <a:endParaRPr/>
          </a:p>
        </p:txBody>
      </p:sp>
      <p:pic>
        <p:nvPicPr>
          <p:cNvPr id="72" name="pasted-image.tif"/>
          <p:cNvPicPr/>
          <p:nvPr/>
        </p:nvPicPr>
        <p:blipFill>
          <a:blip r:embed="rId3">
            <a:extLst/>
          </a:blip>
          <a:stretch>
            <a:fillRect/>
          </a:stretch>
        </p:blipFill>
        <p:spPr>
          <a:xfrm>
            <a:off x="76101" y="1024844"/>
            <a:ext cx="9741098" cy="6195440"/>
          </a:xfrm>
          <a:prstGeom prst="rect">
            <a:avLst/>
          </a:prstGeom>
          <a:ln w="12700">
            <a:miter lim="400000"/>
          </a:ln>
        </p:spPr>
      </p:pic>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 – The Golden Age of Spain</a:t>
            </a:r>
            <a:endParaRPr lang="en-US" dirty="0"/>
          </a:p>
        </p:txBody>
      </p:sp>
      <p:sp>
        <p:nvSpPr>
          <p:cNvPr id="3" name="Text Placeholder 2"/>
          <p:cNvSpPr>
            <a:spLocks noGrp="1"/>
          </p:cNvSpPr>
          <p:nvPr>
            <p:ph type="body" idx="1"/>
          </p:nvPr>
        </p:nvSpPr>
        <p:spPr/>
        <p:txBody>
          <a:bodyPr/>
          <a:lstStyle/>
          <a:p>
            <a:pPr marL="585215" indent="-585215" defTabSz="877823">
              <a:lnSpc>
                <a:spcPct val="80000"/>
              </a:lnSpc>
              <a:spcBef>
                <a:spcPts val="500"/>
              </a:spcBef>
              <a:buSzTx/>
              <a:buNone/>
              <a:defRPr sz="2016"/>
            </a:pPr>
            <a:r>
              <a:rPr lang="en-US" sz="2000" dirty="0" smtClean="0"/>
              <a:t>Resembled “</a:t>
            </a:r>
            <a:r>
              <a:rPr lang="en-US" sz="2000" dirty="0"/>
              <a:t>New Imperialism” of the late 19th and early </a:t>
            </a:r>
            <a:r>
              <a:rPr lang="en-US" sz="2000" dirty="0" smtClean="0"/>
              <a:t>20</a:t>
            </a:r>
            <a:r>
              <a:rPr lang="en-US" sz="2000" baseline="30000" dirty="0" smtClean="0"/>
              <a:t>th</a:t>
            </a:r>
            <a:endParaRPr lang="en-US" sz="2000" dirty="0" smtClean="0"/>
          </a:p>
          <a:p>
            <a:pPr marL="585215" indent="-585215" defTabSz="877823">
              <a:lnSpc>
                <a:spcPct val="80000"/>
              </a:lnSpc>
              <a:spcBef>
                <a:spcPts val="500"/>
              </a:spcBef>
              <a:buSzTx/>
              <a:buNone/>
              <a:defRPr sz="2016"/>
            </a:pPr>
            <a:r>
              <a:rPr lang="en-US" sz="2000" dirty="0" smtClean="0"/>
              <a:t>century by outright </a:t>
            </a:r>
            <a:r>
              <a:rPr lang="en-US" sz="2000" dirty="0"/>
              <a:t>conquering entire regions and subjugating their </a:t>
            </a:r>
            <a:endParaRPr lang="en-US" sz="2000" dirty="0" smtClean="0"/>
          </a:p>
          <a:p>
            <a:pPr marL="585215" indent="-585215" defTabSz="877823">
              <a:lnSpc>
                <a:spcPct val="80000"/>
              </a:lnSpc>
              <a:spcBef>
                <a:spcPts val="500"/>
              </a:spcBef>
              <a:buSzTx/>
              <a:buNone/>
              <a:defRPr sz="2016"/>
            </a:pPr>
            <a:r>
              <a:rPr lang="en-US" sz="2000" dirty="0" smtClean="0"/>
              <a:t>populations</a:t>
            </a:r>
          </a:p>
          <a:p>
            <a:pPr marL="585215" indent="-585215" defTabSz="877823">
              <a:lnSpc>
                <a:spcPct val="80000"/>
              </a:lnSpc>
              <a:spcBef>
                <a:spcPts val="500"/>
              </a:spcBef>
              <a:buSzTx/>
              <a:buNone/>
              <a:defRPr sz="2016"/>
            </a:pPr>
            <a:endParaRPr lang="en-US" sz="2000" dirty="0"/>
          </a:p>
          <a:p>
            <a:pPr marL="0" indent="0" defTabSz="877823">
              <a:lnSpc>
                <a:spcPct val="80000"/>
              </a:lnSpc>
              <a:spcBef>
                <a:spcPts val="500"/>
              </a:spcBef>
              <a:buNone/>
              <a:defRPr sz="2688"/>
            </a:pPr>
            <a:r>
              <a:rPr lang="en-US" sz="2000" dirty="0"/>
              <a:t>Colonies existed for the benefit of the mother </a:t>
            </a:r>
            <a:r>
              <a:rPr lang="en-US" sz="2000" dirty="0" smtClean="0"/>
              <a:t>country</a:t>
            </a:r>
          </a:p>
          <a:p>
            <a:pPr marL="0" indent="0">
              <a:lnSpc>
                <a:spcPct val="80000"/>
              </a:lnSpc>
              <a:buNone/>
              <a:defRPr sz="2800"/>
            </a:pPr>
            <a:r>
              <a:rPr lang="en-US" sz="2000" dirty="0">
                <a:solidFill>
                  <a:schemeClr val="tx1"/>
                </a:solidFill>
              </a:rPr>
              <a:t>Mining of gold and silver was most important (the Crown got 1/5 of all precious metals); accounted for 25% of the crown’s total income</a:t>
            </a:r>
            <a:endParaRPr lang="en-US" sz="2000" u="sng" dirty="0">
              <a:solidFill>
                <a:schemeClr val="tx1"/>
              </a:solidFill>
            </a:endParaRPr>
          </a:p>
          <a:p>
            <a:pPr marL="990600" lvl="1" indent="-623887">
              <a:lnSpc>
                <a:spcPct val="80000"/>
              </a:lnSpc>
              <a:spcBef>
                <a:spcPts val="300"/>
              </a:spcBef>
              <a:buClr>
                <a:srgbClr val="D6903D"/>
              </a:buClr>
              <a:defRPr sz="2800" u="sng">
                <a:solidFill>
                  <a:srgbClr val="FEFAC9"/>
                </a:solidFill>
              </a:defRPr>
            </a:pPr>
            <a:endParaRPr lang="en-US" sz="2000" u="sng" dirty="0">
              <a:solidFill>
                <a:schemeClr val="tx1"/>
              </a:solidFill>
            </a:endParaRPr>
          </a:p>
          <a:p>
            <a:pPr marL="609600" indent="-609600">
              <a:lnSpc>
                <a:spcPct val="80000"/>
              </a:lnSpc>
              <a:buSzTx/>
              <a:buNone/>
              <a:defRPr sz="2800"/>
            </a:pPr>
            <a:r>
              <a:rPr lang="en-US" sz="2000" dirty="0" smtClean="0">
                <a:solidFill>
                  <a:schemeClr val="tx1"/>
                </a:solidFill>
              </a:rPr>
              <a:t>Spain </a:t>
            </a:r>
            <a:r>
              <a:rPr lang="en-US" sz="2000" dirty="0">
                <a:solidFill>
                  <a:schemeClr val="tx1"/>
                </a:solidFill>
              </a:rPr>
              <a:t>shipped manufactured goods to America and discouraged native </a:t>
            </a:r>
            <a:endParaRPr lang="en-US" sz="2000" dirty="0" smtClean="0">
              <a:solidFill>
                <a:schemeClr val="tx1"/>
              </a:solidFill>
            </a:endParaRPr>
          </a:p>
          <a:p>
            <a:pPr marL="609600" indent="-609600">
              <a:lnSpc>
                <a:spcPct val="80000"/>
              </a:lnSpc>
              <a:buSzTx/>
              <a:buNone/>
              <a:defRPr sz="2800"/>
            </a:pPr>
            <a:r>
              <a:rPr lang="en-US" sz="2000" dirty="0" smtClean="0">
                <a:solidFill>
                  <a:schemeClr val="tx1"/>
                </a:solidFill>
              </a:rPr>
              <a:t>industries </a:t>
            </a:r>
            <a:r>
              <a:rPr lang="en-US" sz="2000" dirty="0">
                <a:solidFill>
                  <a:schemeClr val="tx1"/>
                </a:solidFill>
              </a:rPr>
              <a:t>from taking root so to avoid competition with Spanish merchants</a:t>
            </a:r>
          </a:p>
          <a:p>
            <a:pPr marL="585215" indent="-585215" defTabSz="877823">
              <a:lnSpc>
                <a:spcPct val="80000"/>
              </a:lnSpc>
              <a:spcBef>
                <a:spcPts val="500"/>
              </a:spcBef>
              <a:defRPr sz="2688"/>
            </a:pP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611743082"/>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nvSpPr>
        <p:spPr>
          <a:xfrm>
            <a:off x="3429000" y="6642557"/>
            <a:ext cx="2895600" cy="215444"/>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endParaRPr sz="1400" dirty="0">
              <a:solidFill>
                <a:srgbClr val="482400"/>
              </a:solidFill>
            </a:endParaRPr>
          </a:p>
        </p:txBody>
      </p:sp>
      <p:sp>
        <p:nvSpPr>
          <p:cNvPr id="29" name="Shape 29"/>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2</a:t>
            </a:fld>
            <a:endParaRPr sz="1400">
              <a:solidFill>
                <a:srgbClr val="482400"/>
              </a:solidFill>
            </a:endParaRPr>
          </a:p>
        </p:txBody>
      </p:sp>
      <p:sp>
        <p:nvSpPr>
          <p:cNvPr id="30" name="Shape 30"/>
          <p:cNvSpPr>
            <a:spLocks noGrp="1"/>
          </p:cNvSpPr>
          <p:nvPr>
            <p:ph type="title"/>
          </p:nvPr>
        </p:nvSpPr>
        <p:spPr>
          <a:xfrm>
            <a:off x="1066800" y="380999"/>
            <a:ext cx="7772400" cy="1143002"/>
          </a:xfrm>
          <a:prstGeom prst="rect">
            <a:avLst/>
          </a:prstGeom>
        </p:spPr>
        <p:txBody>
          <a:bodyPr lIns="0" tIns="0" rIns="0" bIns="0">
            <a:normAutofit/>
          </a:bodyPr>
          <a:lstStyle/>
          <a:p>
            <a:pPr lvl="0">
              <a:defRPr sz="1800">
                <a:solidFill>
                  <a:srgbClr val="000000"/>
                </a:solidFill>
              </a:defRPr>
            </a:pPr>
            <a:r>
              <a:rPr sz="4400" dirty="0">
                <a:solidFill>
                  <a:srgbClr val="482400"/>
                </a:solidFill>
              </a:rPr>
              <a:t>Introduction </a:t>
            </a:r>
          </a:p>
        </p:txBody>
      </p:sp>
      <p:sp>
        <p:nvSpPr>
          <p:cNvPr id="31" name="Shape 31"/>
          <p:cNvSpPr>
            <a:spLocks noGrp="1"/>
          </p:cNvSpPr>
          <p:nvPr>
            <p:ph type="body" idx="1"/>
          </p:nvPr>
        </p:nvSpPr>
        <p:spPr>
          <a:xfrm>
            <a:off x="1062037" y="1766887"/>
            <a:ext cx="7769226" cy="4405313"/>
          </a:xfrm>
          <a:prstGeom prst="rect">
            <a:avLst/>
          </a:prstGeom>
        </p:spPr>
        <p:txBody>
          <a:bodyPr lIns="0" tIns="0" rIns="0" bIns="0">
            <a:normAutofit/>
          </a:bodyPr>
          <a:lstStyle/>
          <a:p>
            <a:pPr lvl="0">
              <a:buBlip>
                <a:blip r:embed="rId2"/>
              </a:buBlip>
              <a:defRPr sz="1800"/>
            </a:pPr>
            <a:r>
              <a:rPr sz="3200" dirty="0"/>
              <a:t>Between 1450- 1700 European civilization spread through trade, imperialism, and </a:t>
            </a:r>
            <a:r>
              <a:rPr sz="3200" dirty="0" smtClean="0"/>
              <a:t>colonialism</a:t>
            </a:r>
            <a:endParaRPr lang="en-CA" sz="3200" dirty="0" smtClean="0"/>
          </a:p>
          <a:p>
            <a:pPr lvl="0">
              <a:buSzTx/>
              <a:buNone/>
              <a:defRPr sz="1800"/>
            </a:pPr>
            <a:r>
              <a:rPr sz="3200" dirty="0" smtClean="0">
                <a:solidFill>
                  <a:srgbClr val="2C1C00"/>
                </a:solidFill>
                <a:latin typeface="Times New Roman Bold"/>
                <a:ea typeface="Times New Roman Bold"/>
                <a:cs typeface="Times New Roman Bold"/>
                <a:sym typeface="Times New Roman Bold"/>
              </a:rPr>
              <a:t>Guiding Questions:</a:t>
            </a:r>
          </a:p>
          <a:p>
            <a:pPr lvl="0">
              <a:buBlip>
                <a:blip r:embed="rId2"/>
              </a:buBlip>
              <a:defRPr sz="1800"/>
            </a:pPr>
            <a:r>
              <a:rPr sz="3200" dirty="0" smtClean="0"/>
              <a:t>Was </a:t>
            </a:r>
            <a:r>
              <a:rPr sz="3200" dirty="0"/>
              <a:t>this inevitable?  </a:t>
            </a:r>
          </a:p>
          <a:p>
            <a:pPr lvl="0">
              <a:buBlip>
                <a:blip r:embed="rId2"/>
              </a:buBlip>
              <a:defRPr sz="1800"/>
            </a:pPr>
            <a:r>
              <a:rPr sz="3200" dirty="0"/>
              <a:t>Was the spread of European culture </a:t>
            </a:r>
            <a:r>
              <a:rPr sz="3200" dirty="0" smtClean="0"/>
              <a:t>a </a:t>
            </a:r>
            <a:r>
              <a:rPr sz="3200" dirty="0"/>
              <a:t>result of Western Superiority?</a:t>
            </a:r>
          </a:p>
        </p:txBody>
      </p:sp>
      <p:sp>
        <p:nvSpPr>
          <p:cNvPr id="32" name="Shape 32"/>
          <p:cNvSpPr/>
          <p:nvPr/>
        </p:nvSpPr>
        <p:spPr>
          <a:xfrm>
            <a:off x="838200" y="6569176"/>
            <a:ext cx="1905000" cy="288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10/16/14</a:t>
            </a:r>
          </a:p>
        </p:txBody>
      </p:sp>
    </p:spTree>
  </p:cSld>
  <p:clrMapOvr>
    <a:masterClrMapping/>
  </p:clrMapOvr>
  <p:transition xmlns:p14="http://schemas.microsoft.com/office/powerpoint/2010/mai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20</a:t>
            </a:fld>
            <a:endParaRPr sz="1400">
              <a:solidFill>
                <a:srgbClr val="482400"/>
              </a:solidFill>
            </a:endParaRPr>
          </a:p>
        </p:txBody>
      </p:sp>
      <p:sp>
        <p:nvSpPr>
          <p:cNvPr id="75" name="Shape 75"/>
          <p:cNvSpPr>
            <a:spLocks noGrp="1"/>
          </p:cNvSpPr>
          <p:nvPr>
            <p:ph type="title"/>
          </p:nvPr>
        </p:nvSpPr>
        <p:spPr>
          <a:prstGeom prst="rect">
            <a:avLst/>
          </a:prstGeom>
        </p:spPr>
        <p:txBody>
          <a:bodyPr/>
          <a:lstStyle/>
          <a:p>
            <a:pPr lvl="0">
              <a:defRPr sz="1800">
                <a:solidFill>
                  <a:srgbClr val="000000"/>
                </a:solidFill>
              </a:defRPr>
            </a:pPr>
            <a:r>
              <a:rPr sz="4400">
                <a:solidFill>
                  <a:srgbClr val="482400"/>
                </a:solidFill>
              </a:rPr>
              <a:t>The Spanish Empire</a:t>
            </a:r>
          </a:p>
        </p:txBody>
      </p:sp>
      <p:sp>
        <p:nvSpPr>
          <p:cNvPr id="76" name="Shape 76"/>
          <p:cNvSpPr>
            <a:spLocks noGrp="1"/>
          </p:cNvSpPr>
          <p:nvPr>
            <p:ph type="body" idx="1"/>
          </p:nvPr>
        </p:nvSpPr>
        <p:spPr>
          <a:prstGeom prst="rect">
            <a:avLst/>
          </a:prstGeom>
        </p:spPr>
        <p:txBody>
          <a:bodyPr/>
          <a:lstStyle/>
          <a:p>
            <a:pPr marL="342899" lvl="0" indent="-342899">
              <a:buBlip>
                <a:blip r:embed="rId2"/>
              </a:buBlip>
              <a:defRPr sz="1800"/>
            </a:pPr>
            <a:r>
              <a:rPr sz="2600"/>
              <a:t>The Spanish conquerors of the Americas were known as </a:t>
            </a:r>
            <a:r>
              <a:rPr sz="2600" u="sng"/>
              <a:t>Conquistadors</a:t>
            </a:r>
            <a:r>
              <a:rPr sz="2600"/>
              <a:t> (superior military technology, disease, etc. to overwhelm Indigenous peoples)</a:t>
            </a:r>
          </a:p>
          <a:p>
            <a:pPr marL="342899" lvl="0" indent="-342899">
              <a:buBlip>
                <a:blip r:embed="rId2"/>
              </a:buBlip>
              <a:defRPr sz="1800"/>
            </a:pPr>
            <a:r>
              <a:rPr sz="2600"/>
              <a:t>Herman Cortes took only three years to overthrow the Aztec Empire of Central Mexico</a:t>
            </a:r>
          </a:p>
          <a:p>
            <a:pPr marL="342899" lvl="0" indent="-342899">
              <a:buBlip>
                <a:blip r:embed="rId2"/>
              </a:buBlip>
              <a:defRPr sz="1800"/>
            </a:pPr>
            <a:r>
              <a:rPr sz="2600"/>
              <a:t>By 1550, the Spanish had gained control of Northern Mexico</a:t>
            </a:r>
          </a:p>
          <a:p>
            <a:pPr marL="342899" lvl="0" indent="-342899">
              <a:buBlip>
                <a:blip r:embed="rId2"/>
              </a:buBlip>
              <a:defRPr sz="1800"/>
            </a:pPr>
            <a:r>
              <a:rPr sz="2600"/>
              <a:t>Francisco Pizarro took control of the Incan Empire in the Peruvian Andes</a:t>
            </a:r>
          </a:p>
          <a:p>
            <a:pPr marL="342899" lvl="0" indent="-342899">
              <a:buBlip>
                <a:blip r:embed="rId2"/>
              </a:buBlip>
              <a:defRPr sz="1800"/>
            </a:pPr>
            <a:r>
              <a:rPr sz="2600"/>
              <a:t>Within 30 years of their arrival the Spanish had taken the western part of Latin America (Mexico, Central and South America) was under Spanish control</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nvSpPr>
        <p:spPr>
          <a:xfrm>
            <a:off x="3429000" y="6365976"/>
            <a:ext cx="2895600" cy="492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The Conquest of the Aztecs and Incas</a:t>
            </a:r>
          </a:p>
        </p:txBody>
      </p:sp>
      <p:sp>
        <p:nvSpPr>
          <p:cNvPr id="79" name="Shape 79"/>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21</a:t>
            </a:fld>
            <a:endParaRPr sz="1400">
              <a:solidFill>
                <a:srgbClr val="482400"/>
              </a:solidFill>
            </a:endParaRPr>
          </a:p>
        </p:txBody>
      </p:sp>
      <p:sp>
        <p:nvSpPr>
          <p:cNvPr id="80" name="Shape 80"/>
          <p:cNvSpPr>
            <a:spLocks noGrp="1"/>
          </p:cNvSpPr>
          <p:nvPr>
            <p:ph type="title"/>
          </p:nvPr>
        </p:nvSpPr>
        <p:spPr>
          <a:xfrm>
            <a:off x="1066800" y="380999"/>
            <a:ext cx="7772400" cy="1143002"/>
          </a:xfrm>
          <a:prstGeom prst="rect">
            <a:avLst/>
          </a:prstGeom>
        </p:spPr>
        <p:txBody>
          <a:bodyPr lIns="0" tIns="0" rIns="0" bIns="0">
            <a:normAutofit/>
          </a:bodyPr>
          <a:lstStyle/>
          <a:p>
            <a:pPr lvl="0">
              <a:defRPr sz="1800">
                <a:solidFill>
                  <a:srgbClr val="000000"/>
                </a:solidFill>
              </a:defRPr>
            </a:pPr>
            <a:r>
              <a:rPr sz="4400">
                <a:solidFill>
                  <a:srgbClr val="482400"/>
                </a:solidFill>
              </a:rPr>
              <a:t>Aztec Empire</a:t>
            </a:r>
          </a:p>
        </p:txBody>
      </p:sp>
      <p:pic>
        <p:nvPicPr>
          <p:cNvPr id="81" name="image.png"/>
          <p:cNvPicPr/>
          <p:nvPr/>
        </p:nvPicPr>
        <p:blipFill>
          <a:blip r:embed="rId2">
            <a:extLst/>
          </a:blip>
          <a:stretch>
            <a:fillRect/>
          </a:stretch>
        </p:blipFill>
        <p:spPr>
          <a:xfrm>
            <a:off x="1062037" y="1766887"/>
            <a:ext cx="7769226" cy="4481513"/>
          </a:xfrm>
          <a:prstGeom prst="rect">
            <a:avLst/>
          </a:prstGeom>
          <a:ln w="12700">
            <a:miter lim="400000"/>
          </a:ln>
        </p:spPr>
      </p:pic>
      <p:sp>
        <p:nvSpPr>
          <p:cNvPr id="82" name="Shape 82"/>
          <p:cNvSpPr/>
          <p:nvPr/>
        </p:nvSpPr>
        <p:spPr>
          <a:xfrm>
            <a:off x="838200" y="6569176"/>
            <a:ext cx="1905000" cy="288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10/16/14</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3429000" y="6365976"/>
            <a:ext cx="2895600" cy="492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The Conquest of the Aztecs and Incas</a:t>
            </a:r>
          </a:p>
        </p:txBody>
      </p:sp>
      <p:sp>
        <p:nvSpPr>
          <p:cNvPr id="91" name="Shape 91"/>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22</a:t>
            </a:fld>
            <a:endParaRPr sz="1400">
              <a:solidFill>
                <a:srgbClr val="482400"/>
              </a:solidFill>
            </a:endParaRPr>
          </a:p>
        </p:txBody>
      </p:sp>
      <p:sp>
        <p:nvSpPr>
          <p:cNvPr id="92" name="Shape 92"/>
          <p:cNvSpPr>
            <a:spLocks noGrp="1"/>
          </p:cNvSpPr>
          <p:nvPr>
            <p:ph type="title"/>
          </p:nvPr>
        </p:nvSpPr>
        <p:spPr>
          <a:xfrm>
            <a:off x="1066800" y="380999"/>
            <a:ext cx="7772400" cy="1143002"/>
          </a:xfrm>
          <a:prstGeom prst="rect">
            <a:avLst/>
          </a:prstGeom>
        </p:spPr>
        <p:txBody>
          <a:bodyPr lIns="0" tIns="0" rIns="0" bIns="0">
            <a:normAutofit/>
          </a:bodyPr>
          <a:lstStyle/>
          <a:p>
            <a:pPr lvl="0">
              <a:defRPr sz="1800">
                <a:solidFill>
                  <a:srgbClr val="000000"/>
                </a:solidFill>
              </a:defRPr>
            </a:pPr>
            <a:r>
              <a:rPr sz="4400">
                <a:solidFill>
                  <a:srgbClr val="482400"/>
                </a:solidFill>
              </a:rPr>
              <a:t>Inca Empire</a:t>
            </a:r>
          </a:p>
        </p:txBody>
      </p:sp>
      <p:pic>
        <p:nvPicPr>
          <p:cNvPr id="93" name="image.png"/>
          <p:cNvPicPr/>
          <p:nvPr/>
        </p:nvPicPr>
        <p:blipFill>
          <a:blip r:embed="rId2">
            <a:extLst/>
          </a:blip>
          <a:stretch>
            <a:fillRect/>
          </a:stretch>
        </p:blipFill>
        <p:spPr>
          <a:xfrm>
            <a:off x="2514600" y="1766887"/>
            <a:ext cx="4495800" cy="4557713"/>
          </a:xfrm>
          <a:prstGeom prst="rect">
            <a:avLst/>
          </a:prstGeom>
          <a:ln w="12700">
            <a:miter lim="400000"/>
          </a:ln>
        </p:spPr>
      </p:pic>
      <p:sp>
        <p:nvSpPr>
          <p:cNvPr id="94" name="Shape 94"/>
          <p:cNvSpPr/>
          <p:nvPr/>
        </p:nvSpPr>
        <p:spPr>
          <a:xfrm>
            <a:off x="838200" y="6569176"/>
            <a:ext cx="1905000" cy="288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10/16/14</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3429000" y="6365976"/>
            <a:ext cx="2895600" cy="492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The Conquest of the Aztecs and Incas</a:t>
            </a:r>
          </a:p>
        </p:txBody>
      </p:sp>
      <p:sp>
        <p:nvSpPr>
          <p:cNvPr id="85" name="Shape 85"/>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23</a:t>
            </a:fld>
            <a:endParaRPr sz="1400">
              <a:solidFill>
                <a:srgbClr val="482400"/>
              </a:solidFill>
            </a:endParaRPr>
          </a:p>
        </p:txBody>
      </p:sp>
      <p:sp>
        <p:nvSpPr>
          <p:cNvPr id="86" name="Shape 86"/>
          <p:cNvSpPr>
            <a:spLocks noGrp="1"/>
          </p:cNvSpPr>
          <p:nvPr>
            <p:ph type="title"/>
          </p:nvPr>
        </p:nvSpPr>
        <p:spPr>
          <a:xfrm>
            <a:off x="1066800" y="380999"/>
            <a:ext cx="7772400" cy="1143002"/>
          </a:xfrm>
          <a:prstGeom prst="rect">
            <a:avLst/>
          </a:prstGeom>
        </p:spPr>
        <p:txBody>
          <a:bodyPr lIns="0" tIns="0" rIns="0" bIns="0">
            <a:normAutofit/>
          </a:bodyPr>
          <a:lstStyle/>
          <a:p>
            <a:pPr lvl="0">
              <a:defRPr sz="1800">
                <a:solidFill>
                  <a:srgbClr val="000000"/>
                </a:solidFill>
              </a:defRPr>
            </a:pPr>
            <a:r>
              <a:rPr sz="4400">
                <a:solidFill>
                  <a:srgbClr val="482400"/>
                </a:solidFill>
              </a:rPr>
              <a:t>Spanish Conquest</a:t>
            </a:r>
          </a:p>
        </p:txBody>
      </p:sp>
      <p:sp>
        <p:nvSpPr>
          <p:cNvPr id="87" name="Shape 87"/>
          <p:cNvSpPr>
            <a:spLocks noGrp="1"/>
          </p:cNvSpPr>
          <p:nvPr>
            <p:ph type="body" idx="1"/>
          </p:nvPr>
        </p:nvSpPr>
        <p:spPr>
          <a:xfrm>
            <a:off x="1062037" y="1766887"/>
            <a:ext cx="7769226" cy="4113213"/>
          </a:xfrm>
          <a:prstGeom prst="rect">
            <a:avLst/>
          </a:prstGeom>
        </p:spPr>
        <p:txBody>
          <a:bodyPr lIns="0" tIns="0" rIns="0" bIns="0">
            <a:normAutofit/>
          </a:bodyPr>
          <a:lstStyle/>
          <a:p>
            <a:pPr lvl="0">
              <a:buBlip>
                <a:blip r:embed="rId2"/>
              </a:buBlip>
              <a:defRPr sz="1800"/>
            </a:pPr>
            <a:r>
              <a:rPr sz="3200"/>
              <a:t>Radical Depopulation</a:t>
            </a:r>
          </a:p>
          <a:p>
            <a:pPr lvl="0">
              <a:buBlip>
                <a:blip r:embed="rId2"/>
              </a:buBlip>
              <a:defRPr sz="1800"/>
            </a:pPr>
            <a:r>
              <a:rPr sz="3200"/>
              <a:t>Disease</a:t>
            </a:r>
          </a:p>
          <a:p>
            <a:pPr lvl="0">
              <a:buBlip>
                <a:blip r:embed="rId2"/>
              </a:buBlip>
              <a:defRPr sz="1800"/>
            </a:pPr>
            <a:r>
              <a:rPr sz="3200"/>
              <a:t>Forced Labour</a:t>
            </a:r>
          </a:p>
          <a:p>
            <a:pPr lvl="0">
              <a:buBlip>
                <a:blip r:embed="rId2"/>
              </a:buBlip>
              <a:defRPr sz="1800"/>
            </a:pPr>
            <a:r>
              <a:rPr sz="3200"/>
              <a:t>Slavery</a:t>
            </a:r>
            <a:endParaRPr sz="3200" i="1"/>
          </a:p>
          <a:p>
            <a:pPr lvl="0">
              <a:buBlip>
                <a:blip r:embed="rId2"/>
              </a:buBlip>
              <a:defRPr sz="1800"/>
            </a:pPr>
            <a:r>
              <a:rPr sz="3200"/>
              <a:t>Demoralization</a:t>
            </a:r>
          </a:p>
          <a:p>
            <a:pPr lvl="0">
              <a:buBlip>
                <a:blip r:embed="rId2"/>
              </a:buBlip>
              <a:defRPr sz="1800"/>
            </a:pPr>
            <a:r>
              <a:rPr sz="3200"/>
              <a:t>Introduction of Cattle, Sheep and Goats</a:t>
            </a:r>
          </a:p>
        </p:txBody>
      </p:sp>
      <p:sp>
        <p:nvSpPr>
          <p:cNvPr id="88" name="Shape 88"/>
          <p:cNvSpPr/>
          <p:nvPr/>
        </p:nvSpPr>
        <p:spPr>
          <a:xfrm>
            <a:off x="838200" y="6569176"/>
            <a:ext cx="1905000" cy="288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10/16/14</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dirty="0"/>
              <a:t>Dutch Republic (Netherlands</a:t>
            </a:r>
            <a:r>
              <a:rPr lang="en-US" dirty="0" smtClean="0"/>
              <a:t>)</a:t>
            </a:r>
            <a:endParaRPr lang="en-US" dirty="0"/>
          </a:p>
        </p:txBody>
      </p:sp>
      <p:sp>
        <p:nvSpPr>
          <p:cNvPr id="3" name="Text Placeholder 2"/>
          <p:cNvSpPr>
            <a:spLocks noGrp="1"/>
          </p:cNvSpPr>
          <p:nvPr>
            <p:ph type="body" idx="1"/>
          </p:nvPr>
        </p:nvSpPr>
        <p:spPr>
          <a:xfrm>
            <a:off x="0" y="1766887"/>
            <a:ext cx="8831263" cy="5091113"/>
          </a:xfrm>
        </p:spPr>
        <p:txBody>
          <a:bodyPr/>
          <a:lstStyle/>
          <a:p>
            <a:pPr marL="1752600" lvl="3" indent="-701675">
              <a:spcBef>
                <a:spcPts val="0"/>
              </a:spcBef>
              <a:buClr>
                <a:srgbClr val="D6903D"/>
              </a:buClr>
              <a:defRPr sz="2800" b="1"/>
            </a:pPr>
            <a:r>
              <a:rPr lang="en-US" dirty="0" smtClean="0"/>
              <a:t>Dutch </a:t>
            </a:r>
            <a:r>
              <a:rPr lang="en-US" dirty="0"/>
              <a:t>East India Company founded in 1602 and became the major force behind Dutch imperialism</a:t>
            </a:r>
          </a:p>
          <a:p>
            <a:pPr marL="1752600" lvl="3" indent="-701675">
              <a:spcBef>
                <a:spcPts val="0"/>
              </a:spcBef>
              <a:buClr>
                <a:srgbClr val="D6903D"/>
              </a:buClr>
              <a:defRPr sz="2800"/>
            </a:pPr>
            <a:r>
              <a:rPr lang="en-US" dirty="0"/>
              <a:t>Expelled Portuguese from Ceylon (Sri Lanka) and other Spice Islands (Indonesia)</a:t>
            </a:r>
            <a:endParaRPr lang="en-US" u="sng" dirty="0"/>
          </a:p>
          <a:p>
            <a:pPr marL="1752600" lvl="3" indent="-701675">
              <a:spcBef>
                <a:spcPts val="0"/>
              </a:spcBef>
              <a:buClr>
                <a:srgbClr val="D6903D"/>
              </a:buClr>
              <a:defRPr sz="2800" u="sng"/>
            </a:pPr>
            <a:r>
              <a:rPr lang="en-US" dirty="0"/>
              <a:t>By 1650, began challenging Spain in the New World and controlled much of the American and African trade.</a:t>
            </a:r>
          </a:p>
          <a:p>
            <a:endParaRPr lang="en-US" dirty="0"/>
          </a:p>
        </p:txBody>
      </p:sp>
    </p:spTree>
    <p:extLst>
      <p:ext uri="{BB962C8B-B14F-4D97-AF65-F5344CB8AC3E}">
        <p14:creationId xmlns:p14="http://schemas.microsoft.com/office/powerpoint/2010/main" val="1711089793"/>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sp>
        <p:nvSpPr>
          <p:cNvPr id="3" name="Text Placeholder 2"/>
          <p:cNvSpPr>
            <a:spLocks noGrp="1"/>
          </p:cNvSpPr>
          <p:nvPr>
            <p:ph type="body" idx="1"/>
          </p:nvPr>
        </p:nvSpPr>
        <p:spPr>
          <a:xfrm>
            <a:off x="295739" y="1766887"/>
            <a:ext cx="4940587" cy="5091113"/>
          </a:xfrm>
        </p:spPr>
        <p:txBody>
          <a:bodyPr/>
          <a:lstStyle/>
          <a:p>
            <a:pPr marL="1303019" lvl="2" indent="-565546" defTabSz="868680">
              <a:spcBef>
                <a:spcPts val="0"/>
              </a:spcBef>
              <a:buClr>
                <a:srgbClr val="B37732"/>
              </a:buClr>
              <a:defRPr sz="2660"/>
            </a:pPr>
            <a:r>
              <a:rPr lang="en-US" dirty="0" smtClean="0"/>
              <a:t>Jacques </a:t>
            </a:r>
            <a:r>
              <a:rPr lang="en-US" dirty="0"/>
              <a:t>Cartier (1491-1557): In search of the Northwest Passage, he explored the St. Lawrence River region of Canada</a:t>
            </a:r>
          </a:p>
          <a:p>
            <a:pPr marL="1303019" lvl="2" indent="-565546" defTabSz="868680">
              <a:spcBef>
                <a:spcPts val="0"/>
              </a:spcBef>
              <a:buClr>
                <a:srgbClr val="B37732"/>
              </a:buClr>
              <a:defRPr sz="2660"/>
            </a:pPr>
            <a:r>
              <a:rPr lang="en-US" dirty="0"/>
              <a:t>Quebec, France’s first settlement in the New World, not founded until 1608.</a:t>
            </a:r>
          </a:p>
          <a:p>
            <a:endParaRPr lang="en-US" dirty="0"/>
          </a:p>
        </p:txBody>
      </p:sp>
      <p:pic>
        <p:nvPicPr>
          <p:cNvPr id="4" name="image.png"/>
          <p:cNvPicPr>
            <a:picLocks noChangeAspect="1"/>
          </p:cNvPicPr>
          <p:nvPr/>
        </p:nvPicPr>
        <p:blipFill>
          <a:blip r:embed="rId2">
            <a:extLst/>
          </a:blip>
          <a:stretch>
            <a:fillRect/>
          </a:stretch>
        </p:blipFill>
        <p:spPr>
          <a:xfrm>
            <a:off x="5638800" y="417481"/>
            <a:ext cx="3276600" cy="5773769"/>
          </a:xfrm>
          <a:prstGeom prst="rect">
            <a:avLst/>
          </a:prstGeom>
          <a:ln w="12700">
            <a:miter lim="400000"/>
          </a:ln>
        </p:spPr>
      </p:pic>
    </p:spTree>
    <p:extLst>
      <p:ext uri="{BB962C8B-B14F-4D97-AF65-F5344CB8AC3E}">
        <p14:creationId xmlns:p14="http://schemas.microsoft.com/office/powerpoint/2010/main" val="1999984119"/>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England</a:t>
            </a:r>
            <a:endParaRPr lang="en-US" dirty="0"/>
          </a:p>
        </p:txBody>
      </p:sp>
      <p:sp>
        <p:nvSpPr>
          <p:cNvPr id="3" name="Text Placeholder 2"/>
          <p:cNvSpPr>
            <a:spLocks noGrp="1"/>
          </p:cNvSpPr>
          <p:nvPr>
            <p:ph type="body" idx="1"/>
          </p:nvPr>
        </p:nvSpPr>
        <p:spPr>
          <a:xfrm>
            <a:off x="2539879" y="1766887"/>
            <a:ext cx="6291384" cy="5091113"/>
          </a:xfrm>
        </p:spPr>
        <p:txBody>
          <a:bodyPr/>
          <a:lstStyle/>
          <a:p>
            <a:pPr marL="1344168" lvl="2" indent="-583406" defTabSz="896111">
              <a:lnSpc>
                <a:spcPct val="90000"/>
              </a:lnSpc>
              <a:spcBef>
                <a:spcPts val="0"/>
              </a:spcBef>
              <a:buClr>
                <a:srgbClr val="B37732"/>
              </a:buClr>
              <a:defRPr sz="2352" u="sng"/>
            </a:pPr>
            <a:r>
              <a:rPr lang="en-US" dirty="0" smtClean="0"/>
              <a:t>Came </a:t>
            </a:r>
            <a:r>
              <a:rPr lang="en-US" dirty="0"/>
              <a:t>into exploration relatively late</a:t>
            </a:r>
          </a:p>
          <a:p>
            <a:pPr marL="1344168" lvl="2" indent="-583406" defTabSz="896111">
              <a:lnSpc>
                <a:spcPct val="90000"/>
              </a:lnSpc>
              <a:spcBef>
                <a:spcPts val="0"/>
              </a:spcBef>
              <a:buClr>
                <a:srgbClr val="B37732"/>
              </a:buClr>
              <a:defRPr sz="2352"/>
            </a:pPr>
            <a:r>
              <a:rPr lang="en-US" dirty="0"/>
              <a:t>John Cabot (1425-1500): explored northeast coast of North America; Henry VII not interested in colonization since no gold and silver was found</a:t>
            </a:r>
          </a:p>
          <a:p>
            <a:pPr marL="1344168" lvl="2" indent="-583406" defTabSz="896111">
              <a:lnSpc>
                <a:spcPct val="90000"/>
              </a:lnSpc>
              <a:spcBef>
                <a:spcPts val="0"/>
              </a:spcBef>
              <a:buClr>
                <a:srgbClr val="B37732"/>
              </a:buClr>
              <a:defRPr sz="2352"/>
            </a:pPr>
            <a:r>
              <a:rPr lang="en-US" dirty="0"/>
              <a:t>First permanent settlement not founded until 1607 in Jamestown (Virginia)</a:t>
            </a:r>
            <a:endParaRPr lang="en-US" u="sng" dirty="0"/>
          </a:p>
          <a:p>
            <a:pPr marL="1344168" lvl="2" indent="-583406" defTabSz="896111">
              <a:lnSpc>
                <a:spcPct val="90000"/>
              </a:lnSpc>
              <a:spcBef>
                <a:spcPts val="0"/>
              </a:spcBef>
              <a:buClr>
                <a:srgbClr val="B37732"/>
              </a:buClr>
              <a:defRPr sz="2352" u="sng"/>
            </a:pPr>
            <a:r>
              <a:rPr lang="en-US" dirty="0"/>
              <a:t>Tens of thousands of Englishmen came to the eastern coast of North America in the 17th &amp; 18th </a:t>
            </a:r>
            <a:r>
              <a:rPr lang="en-US" dirty="0" smtClean="0"/>
              <a:t>centuries</a:t>
            </a:r>
          </a:p>
          <a:p>
            <a:pPr marL="1344168" lvl="2" indent="-583406" defTabSz="896111">
              <a:lnSpc>
                <a:spcPct val="90000"/>
              </a:lnSpc>
              <a:spcBef>
                <a:spcPts val="0"/>
              </a:spcBef>
              <a:buClr>
                <a:srgbClr val="B37732"/>
              </a:buClr>
              <a:defRPr sz="2352" u="sng"/>
            </a:pPr>
            <a:endParaRPr lang="en-US" dirty="0"/>
          </a:p>
          <a:p>
            <a:pPr marL="597408" indent="-597408" defTabSz="896111">
              <a:lnSpc>
                <a:spcPct val="90000"/>
              </a:lnSpc>
              <a:spcBef>
                <a:spcPts val="500"/>
              </a:spcBef>
              <a:defRPr sz="2352"/>
            </a:pPr>
            <a:r>
              <a:rPr lang="en-US" dirty="0"/>
              <a:t>Far more English came to the New World than France, Spain and Portugal</a:t>
            </a:r>
          </a:p>
        </p:txBody>
      </p:sp>
      <p:pic>
        <p:nvPicPr>
          <p:cNvPr id="4" name="image.png"/>
          <p:cNvPicPr>
            <a:picLocks noChangeAspect="1"/>
          </p:cNvPicPr>
          <p:nvPr/>
        </p:nvPicPr>
        <p:blipFill>
          <a:blip r:embed="rId2">
            <a:extLst/>
          </a:blip>
          <a:stretch>
            <a:fillRect/>
          </a:stretch>
        </p:blipFill>
        <p:spPr>
          <a:xfrm>
            <a:off x="711533" y="1524000"/>
            <a:ext cx="2600325" cy="3009900"/>
          </a:xfrm>
          <a:prstGeom prst="rect">
            <a:avLst/>
          </a:prstGeom>
          <a:ln w="12700">
            <a:miter lim="400000"/>
          </a:ln>
        </p:spPr>
      </p:pic>
    </p:spTree>
    <p:extLst>
      <p:ext uri="{BB962C8B-B14F-4D97-AF65-F5344CB8AC3E}">
        <p14:creationId xmlns:p14="http://schemas.microsoft.com/office/powerpoint/2010/main" val="2148669713"/>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Slave Trade </a:t>
            </a:r>
            <a:endParaRPr lang="en-US" dirty="0"/>
          </a:p>
        </p:txBody>
      </p:sp>
      <p:sp>
        <p:nvSpPr>
          <p:cNvPr id="3" name="Text Placeholder 2"/>
          <p:cNvSpPr>
            <a:spLocks noGrp="1"/>
          </p:cNvSpPr>
          <p:nvPr>
            <p:ph type="body" idx="1"/>
          </p:nvPr>
        </p:nvSpPr>
        <p:spPr>
          <a:xfrm>
            <a:off x="208757" y="1766887"/>
            <a:ext cx="8622506" cy="5091113"/>
          </a:xfrm>
        </p:spPr>
        <p:txBody>
          <a:bodyPr/>
          <a:lstStyle/>
          <a:p>
            <a:pPr marL="776288" lvl="2" indent="0">
              <a:lnSpc>
                <a:spcPct val="80000"/>
              </a:lnSpc>
              <a:spcBef>
                <a:spcPts val="0"/>
              </a:spcBef>
              <a:buClr>
                <a:srgbClr val="B37732"/>
              </a:buClr>
              <a:buNone/>
              <a:defRPr sz="2800" u="sng"/>
            </a:pPr>
            <a:r>
              <a:rPr lang="en-US" sz="2400" dirty="0" smtClean="0"/>
              <a:t>Portugal </a:t>
            </a:r>
            <a:r>
              <a:rPr lang="en-US" sz="2400" dirty="0"/>
              <a:t>first introduced slavery in Brazil to farm the sugar plantations.</a:t>
            </a:r>
          </a:p>
          <a:p>
            <a:pPr marL="776288" lvl="2" indent="0">
              <a:lnSpc>
                <a:spcPct val="80000"/>
              </a:lnSpc>
              <a:spcBef>
                <a:spcPts val="0"/>
              </a:spcBef>
              <a:buClr>
                <a:srgbClr val="B37732"/>
              </a:buClr>
              <a:buNone/>
              <a:defRPr sz="2800"/>
            </a:pPr>
            <a:endParaRPr lang="en-US" sz="2400" dirty="0"/>
          </a:p>
          <a:p>
            <a:pPr marL="776288" lvl="2" indent="0">
              <a:lnSpc>
                <a:spcPct val="80000"/>
              </a:lnSpc>
              <a:spcBef>
                <a:spcPts val="0"/>
              </a:spcBef>
              <a:buClr>
                <a:srgbClr val="B37732"/>
              </a:buClr>
              <a:buNone/>
              <a:defRPr sz="2800"/>
            </a:pPr>
            <a:r>
              <a:rPr lang="en-US" sz="2400" dirty="0"/>
              <a:t>After 1621, Dutch West India Co. transported thousands of slaves to the New World</a:t>
            </a:r>
            <a:r>
              <a:rPr lang="en-US" sz="2400" dirty="0" smtClean="0"/>
              <a:t>.</a:t>
            </a:r>
          </a:p>
          <a:p>
            <a:pPr marL="776288" lvl="2" indent="0">
              <a:lnSpc>
                <a:spcPct val="80000"/>
              </a:lnSpc>
              <a:spcBef>
                <a:spcPts val="0"/>
              </a:spcBef>
              <a:buClr>
                <a:srgbClr val="B37732"/>
              </a:buClr>
              <a:buNone/>
              <a:defRPr sz="2800"/>
            </a:pPr>
            <a:endParaRPr lang="en-US" sz="2400" dirty="0"/>
          </a:p>
          <a:p>
            <a:pPr marL="776288" lvl="2" indent="0">
              <a:lnSpc>
                <a:spcPct val="80000"/>
              </a:lnSpc>
              <a:spcBef>
                <a:spcPts val="0"/>
              </a:spcBef>
              <a:buClr>
                <a:srgbClr val="B37732"/>
              </a:buClr>
              <a:buNone/>
              <a:defRPr sz="2800"/>
            </a:pPr>
            <a:r>
              <a:rPr lang="en-US" sz="2400" dirty="0" smtClean="0"/>
              <a:t>England’s </a:t>
            </a:r>
            <a:r>
              <a:rPr lang="en-US" sz="2400" dirty="0"/>
              <a:t>Royal African Co. entered the slave trade in the late 17th </a:t>
            </a:r>
            <a:r>
              <a:rPr lang="en-US" sz="2400" dirty="0" smtClean="0"/>
              <a:t>century</a:t>
            </a:r>
          </a:p>
          <a:p>
            <a:pPr marL="609600" indent="-609600">
              <a:lnSpc>
                <a:spcPct val="80000"/>
              </a:lnSpc>
              <a:defRPr sz="2400"/>
            </a:pPr>
            <a:r>
              <a:rPr lang="en-US" sz="2400" dirty="0"/>
              <a:t>Huge influx of African slaves into Caribbean and North America</a:t>
            </a:r>
            <a:r>
              <a:rPr lang="en-US" sz="2400" dirty="0" smtClean="0"/>
              <a:t>.</a:t>
            </a:r>
          </a:p>
          <a:p>
            <a:pPr marL="609600" indent="-609600">
              <a:lnSpc>
                <a:spcPct val="80000"/>
              </a:lnSpc>
              <a:defRPr sz="2400"/>
            </a:pPr>
            <a:r>
              <a:rPr lang="en-US" sz="2400" dirty="0" smtClean="0"/>
              <a:t>1800</a:t>
            </a:r>
            <a:r>
              <a:rPr lang="en-US" sz="2400" dirty="0"/>
              <a:t>, blacks accounted for about 60% of Brazil’s population; about 20% of the U.S. population.</a:t>
            </a:r>
            <a:endParaRPr lang="en-US" sz="2400" u="sng" dirty="0"/>
          </a:p>
          <a:p>
            <a:pPr marL="1371600" lvl="2" indent="-595312">
              <a:lnSpc>
                <a:spcPct val="80000"/>
              </a:lnSpc>
              <a:spcBef>
                <a:spcPts val="0"/>
              </a:spcBef>
              <a:buClr>
                <a:srgbClr val="B37732"/>
              </a:buClr>
              <a:defRPr sz="2400" u="sng"/>
            </a:pPr>
            <a:endParaRPr lang="en-US" sz="2400" u="sng" dirty="0"/>
          </a:p>
          <a:p>
            <a:pPr marL="776288" lvl="2" indent="0">
              <a:lnSpc>
                <a:spcPct val="80000"/>
              </a:lnSpc>
              <a:spcBef>
                <a:spcPts val="0"/>
              </a:spcBef>
              <a:buClr>
                <a:srgbClr val="B37732"/>
              </a:buClr>
              <a:buNone/>
              <a:defRPr sz="2400" u="sng"/>
            </a:pPr>
            <a:r>
              <a:rPr lang="en-US" sz="2400" dirty="0"/>
              <a:t>An estimated 50 million Africans died or became slaves during 17th &amp; 18th centuries</a:t>
            </a:r>
          </a:p>
          <a:p>
            <a:pPr marL="776288" lvl="2" indent="0">
              <a:lnSpc>
                <a:spcPct val="80000"/>
              </a:lnSpc>
              <a:spcBef>
                <a:spcPts val="0"/>
              </a:spcBef>
              <a:buClr>
                <a:srgbClr val="B37732"/>
              </a:buClr>
              <a:buNone/>
              <a:defRPr sz="2800"/>
            </a:pPr>
            <a:endParaRPr lang="en-US" sz="2400" dirty="0"/>
          </a:p>
          <a:p>
            <a:endParaRPr lang="en-US" sz="2400" dirty="0"/>
          </a:p>
        </p:txBody>
      </p:sp>
    </p:spTree>
    <p:extLst>
      <p:ext uri="{BB962C8B-B14F-4D97-AF65-F5344CB8AC3E}">
        <p14:creationId xmlns:p14="http://schemas.microsoft.com/office/powerpoint/2010/main" val="3117949384"/>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 Columbian Exchange</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17363" y="1524000"/>
            <a:ext cx="8626637" cy="5334000"/>
          </a:xfrm>
          <a:prstGeom prst="rect">
            <a:avLst/>
          </a:prstGeom>
        </p:spPr>
      </p:pic>
    </p:spTree>
    <p:extLst>
      <p:ext uri="{BB962C8B-B14F-4D97-AF65-F5344CB8AC3E}">
        <p14:creationId xmlns:p14="http://schemas.microsoft.com/office/powerpoint/2010/main" val="1044788279"/>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nvSpPr>
        <p:spPr>
          <a:xfrm>
            <a:off x="3429000" y="6365976"/>
            <a:ext cx="2895600" cy="492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The Conquest of the Aztecs and Incas</a:t>
            </a:r>
          </a:p>
        </p:txBody>
      </p:sp>
      <p:sp>
        <p:nvSpPr>
          <p:cNvPr id="103" name="Shape 103"/>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29</a:t>
            </a:fld>
            <a:endParaRPr sz="1400">
              <a:solidFill>
                <a:srgbClr val="482400"/>
              </a:solidFill>
            </a:endParaRPr>
          </a:p>
        </p:txBody>
      </p:sp>
      <p:sp>
        <p:nvSpPr>
          <p:cNvPr id="104" name="Shape 104"/>
          <p:cNvSpPr>
            <a:spLocks noGrp="1"/>
          </p:cNvSpPr>
          <p:nvPr>
            <p:ph type="title"/>
          </p:nvPr>
        </p:nvSpPr>
        <p:spPr>
          <a:xfrm>
            <a:off x="1066800" y="380999"/>
            <a:ext cx="7772400" cy="1143002"/>
          </a:xfrm>
          <a:prstGeom prst="rect">
            <a:avLst/>
          </a:prstGeom>
        </p:spPr>
        <p:txBody>
          <a:bodyPr lIns="0" tIns="0" rIns="0" bIns="0">
            <a:normAutofit/>
          </a:bodyPr>
          <a:lstStyle/>
          <a:p>
            <a:pPr lvl="0">
              <a:defRPr sz="1800">
                <a:solidFill>
                  <a:srgbClr val="000000"/>
                </a:solidFill>
              </a:defRPr>
            </a:pPr>
            <a:r>
              <a:rPr sz="4400">
                <a:solidFill>
                  <a:srgbClr val="482400"/>
                </a:solidFill>
              </a:rPr>
              <a:t>Works Cited </a:t>
            </a:r>
          </a:p>
        </p:txBody>
      </p:sp>
      <p:sp>
        <p:nvSpPr>
          <p:cNvPr id="105" name="Shape 105"/>
          <p:cNvSpPr>
            <a:spLocks noGrp="1"/>
          </p:cNvSpPr>
          <p:nvPr>
            <p:ph type="body" idx="1"/>
          </p:nvPr>
        </p:nvSpPr>
        <p:spPr>
          <a:xfrm>
            <a:off x="1062037" y="1766887"/>
            <a:ext cx="7769226" cy="4113213"/>
          </a:xfrm>
          <a:prstGeom prst="rect">
            <a:avLst/>
          </a:prstGeom>
        </p:spPr>
        <p:txBody>
          <a:bodyPr lIns="0" tIns="0" rIns="0" bIns="0">
            <a:normAutofit/>
          </a:bodyPr>
          <a:lstStyle/>
          <a:p>
            <a:pPr lvl="0">
              <a:buBlip>
                <a:blip r:embed="rId2"/>
              </a:buBlip>
              <a:defRPr sz="1800"/>
            </a:pPr>
            <a:r>
              <a:rPr sz="2800" dirty="0"/>
              <a:t>Legacy: The West and the World, Garfield Newman</a:t>
            </a:r>
          </a:p>
          <a:p>
            <a:pPr lvl="0">
              <a:buBlip>
                <a:blip r:embed="rId2"/>
              </a:buBlip>
              <a:defRPr sz="1800"/>
            </a:pPr>
            <a:r>
              <a:rPr sz="2800" dirty="0"/>
              <a:t>Microsoft Encarta Reference Library </a:t>
            </a:r>
            <a:r>
              <a:rPr sz="2800" dirty="0" smtClean="0"/>
              <a:t>2003</a:t>
            </a:r>
            <a:endParaRPr lang="en-CA" sz="2800" dirty="0" smtClean="0"/>
          </a:p>
          <a:p>
            <a:pPr lvl="0">
              <a:buBlip>
                <a:blip r:embed="rId2"/>
              </a:buBlip>
              <a:defRPr sz="1800"/>
            </a:pPr>
            <a:r>
              <a:rPr lang="en-CA" sz="2800" dirty="0" err="1" smtClean="0"/>
              <a:t>Markville</a:t>
            </a:r>
            <a:r>
              <a:rPr lang="en-CA" sz="2800" dirty="0" smtClean="0"/>
              <a:t> S.S. History, Mark </a:t>
            </a:r>
            <a:r>
              <a:rPr lang="en-CA" sz="2800" dirty="0" err="1" smtClean="0"/>
              <a:t>Melnyck</a:t>
            </a:r>
            <a:r>
              <a:rPr lang="en-CA" sz="2800" dirty="0" smtClean="0"/>
              <a:t> </a:t>
            </a:r>
            <a:endParaRPr sz="2800" dirty="0"/>
          </a:p>
        </p:txBody>
      </p:sp>
      <p:sp>
        <p:nvSpPr>
          <p:cNvPr id="106" name="Shape 106"/>
          <p:cNvSpPr/>
          <p:nvPr/>
        </p:nvSpPr>
        <p:spPr>
          <a:xfrm>
            <a:off x="838200" y="6569176"/>
            <a:ext cx="1905000" cy="288825"/>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algn="ctr">
              <a:defRPr sz="1400">
                <a:solidFill>
                  <a:srgbClr val="482400"/>
                </a:solidFill>
                <a:latin typeface="Arial"/>
                <a:ea typeface="Arial"/>
                <a:cs typeface="Arial"/>
                <a:sym typeface="Arial"/>
              </a:defRPr>
            </a:lvl1pPr>
          </a:lstStyle>
          <a:p>
            <a:pPr lvl="0">
              <a:defRPr sz="1800">
                <a:solidFill>
                  <a:srgbClr val="000000"/>
                </a:solidFill>
              </a:defRPr>
            </a:pPr>
            <a:r>
              <a:rPr sz="1400">
                <a:solidFill>
                  <a:srgbClr val="482400"/>
                </a:solidFill>
              </a:rPr>
              <a:t>10/16/14</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Revolution</a:t>
            </a:r>
            <a:endParaRPr lang="en-US" dirty="0"/>
          </a:p>
        </p:txBody>
      </p:sp>
      <p:sp>
        <p:nvSpPr>
          <p:cNvPr id="3" name="Text Placeholder 2"/>
          <p:cNvSpPr>
            <a:spLocks noGrp="1"/>
          </p:cNvSpPr>
          <p:nvPr>
            <p:ph type="body" idx="1"/>
          </p:nvPr>
        </p:nvSpPr>
        <p:spPr>
          <a:xfrm>
            <a:off x="121775" y="1766887"/>
            <a:ext cx="8709488" cy="5091113"/>
          </a:xfrm>
        </p:spPr>
        <p:txBody>
          <a:bodyPr/>
          <a:lstStyle/>
          <a:p>
            <a:pPr marL="1233488" lvl="2" indent="-457200">
              <a:lnSpc>
                <a:spcPct val="90000"/>
              </a:lnSpc>
              <a:spcBef>
                <a:spcPts val="0"/>
              </a:spcBef>
              <a:buClr>
                <a:srgbClr val="B37732"/>
              </a:buClr>
              <a:defRPr sz="2800"/>
            </a:pPr>
            <a:r>
              <a:rPr lang="en-US" dirty="0"/>
              <a:t>Population growth: 70 million in 1500; 90 million in 1600; </a:t>
            </a:r>
            <a:r>
              <a:rPr lang="en-US" dirty="0" smtClean="0"/>
              <a:t>= more </a:t>
            </a:r>
            <a:r>
              <a:rPr lang="en-US" dirty="0"/>
              <a:t>consumers </a:t>
            </a:r>
            <a:endParaRPr lang="en-US" dirty="0" smtClean="0"/>
          </a:p>
          <a:p>
            <a:pPr marL="1233488" lvl="2" indent="-457200">
              <a:lnSpc>
                <a:spcPct val="90000"/>
              </a:lnSpc>
              <a:spcBef>
                <a:spcPts val="0"/>
              </a:spcBef>
              <a:buClr>
                <a:srgbClr val="B37732"/>
              </a:buClr>
              <a:defRPr sz="2800"/>
            </a:pPr>
            <a:r>
              <a:rPr lang="en-US" dirty="0" smtClean="0"/>
              <a:t>“</a:t>
            </a:r>
            <a:r>
              <a:rPr lang="en-US" dirty="0"/>
              <a:t>price revolution”: </a:t>
            </a:r>
            <a:r>
              <a:rPr lang="en-US" dirty="0" smtClean="0"/>
              <a:t>Increased </a:t>
            </a:r>
            <a:r>
              <a:rPr lang="en-US" dirty="0"/>
              <a:t>food prices, increased volume of money, and the influx of gold &amp; </a:t>
            </a:r>
            <a:r>
              <a:rPr lang="en-US" dirty="0" smtClean="0"/>
              <a:t>silver</a:t>
            </a:r>
          </a:p>
          <a:p>
            <a:pPr marL="1233488" lvl="2" indent="-457200">
              <a:lnSpc>
                <a:spcPct val="90000"/>
              </a:lnSpc>
              <a:spcBef>
                <a:spcPts val="0"/>
              </a:spcBef>
              <a:buClr>
                <a:srgbClr val="B37732"/>
              </a:buClr>
              <a:defRPr sz="2800"/>
            </a:pPr>
            <a:r>
              <a:rPr lang="en-US" dirty="0" smtClean="0"/>
              <a:t>Increased </a:t>
            </a:r>
            <a:r>
              <a:rPr lang="en-US" dirty="0"/>
              <a:t>prices meant increase in supply of goods</a:t>
            </a:r>
          </a:p>
          <a:p>
            <a:pPr marL="1225724" lvl="2" indent="-457200" defTabSz="905255">
              <a:lnSpc>
                <a:spcPct val="90000"/>
              </a:lnSpc>
              <a:spcBef>
                <a:spcPts val="0"/>
              </a:spcBef>
              <a:buClr>
                <a:srgbClr val="B37732"/>
              </a:buClr>
              <a:defRPr sz="2772"/>
            </a:pPr>
            <a:r>
              <a:rPr lang="en-US" dirty="0" smtClean="0"/>
              <a:t>States </a:t>
            </a:r>
            <a:r>
              <a:rPr lang="en-US" dirty="0"/>
              <a:t>and emerging empires sought to increase their economic power</a:t>
            </a:r>
          </a:p>
          <a:p>
            <a:pPr marL="1225724" lvl="2" indent="-457200" defTabSz="905255">
              <a:lnSpc>
                <a:spcPct val="90000"/>
              </a:lnSpc>
              <a:spcBef>
                <a:spcPts val="0"/>
              </a:spcBef>
              <a:buClr>
                <a:srgbClr val="B37732"/>
              </a:buClr>
              <a:defRPr sz="2772"/>
            </a:pPr>
            <a:r>
              <a:rPr lang="en-US" dirty="0" smtClean="0"/>
              <a:t>Rise </a:t>
            </a:r>
            <a:r>
              <a:rPr lang="en-US" dirty="0"/>
              <a:t>in capitalism (laissez-faire) </a:t>
            </a:r>
            <a:r>
              <a:rPr lang="en-US" i="1" dirty="0"/>
              <a:t>entrepreneurs</a:t>
            </a:r>
            <a:r>
              <a:rPr lang="en-US" dirty="0"/>
              <a:t>; bourgeoisie was at the forefront</a:t>
            </a:r>
          </a:p>
          <a:p>
            <a:pPr marL="1371600" lvl="2" indent="-595312">
              <a:lnSpc>
                <a:spcPct val="90000"/>
              </a:lnSpc>
              <a:spcBef>
                <a:spcPts val="0"/>
              </a:spcBef>
              <a:buClr>
                <a:srgbClr val="B37732"/>
              </a:buClr>
              <a:defRPr sz="2800"/>
            </a:pPr>
            <a:endParaRPr lang="en-US" dirty="0"/>
          </a:p>
          <a:p>
            <a:endParaRPr lang="en-US" dirty="0"/>
          </a:p>
        </p:txBody>
      </p:sp>
    </p:spTree>
    <p:extLst>
      <p:ext uri="{BB962C8B-B14F-4D97-AF65-F5344CB8AC3E}">
        <p14:creationId xmlns:p14="http://schemas.microsoft.com/office/powerpoint/2010/main" val="3716592058"/>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Revolution</a:t>
            </a:r>
            <a:endParaRPr lang="en-US" dirty="0"/>
          </a:p>
        </p:txBody>
      </p:sp>
      <p:sp>
        <p:nvSpPr>
          <p:cNvPr id="3" name="Text Placeholder 2"/>
          <p:cNvSpPr>
            <a:spLocks noGrp="1"/>
          </p:cNvSpPr>
          <p:nvPr>
            <p:ph type="body" idx="1"/>
          </p:nvPr>
        </p:nvSpPr>
        <p:spPr>
          <a:xfrm>
            <a:off x="313136" y="1766887"/>
            <a:ext cx="8518127" cy="5091113"/>
          </a:xfrm>
        </p:spPr>
        <p:txBody>
          <a:bodyPr/>
          <a:lstStyle/>
          <a:p>
            <a:pPr marL="1050925" lvl="3" indent="0">
              <a:lnSpc>
                <a:spcPct val="80000"/>
              </a:lnSpc>
              <a:spcBef>
                <a:spcPts val="0"/>
              </a:spcBef>
              <a:buClr>
                <a:srgbClr val="D6903D"/>
              </a:buClr>
              <a:buNone/>
              <a:defRPr sz="2800"/>
            </a:pPr>
            <a:r>
              <a:rPr lang="en-US" dirty="0" smtClean="0"/>
              <a:t>The </a:t>
            </a:r>
            <a:r>
              <a:rPr lang="en-US" dirty="0" err="1"/>
              <a:t>Fuggers</a:t>
            </a:r>
            <a:r>
              <a:rPr lang="en-US" dirty="0"/>
              <a:t> in Germany and the </a:t>
            </a:r>
            <a:r>
              <a:rPr lang="en-US" dirty="0" err="1"/>
              <a:t>Medicis</a:t>
            </a:r>
            <a:r>
              <a:rPr lang="en-US" dirty="0"/>
              <a:t> in Italy were among the leading bankers in </a:t>
            </a:r>
            <a:r>
              <a:rPr lang="en-US" dirty="0" smtClean="0"/>
              <a:t>Europe – funded economic activities</a:t>
            </a:r>
            <a:endParaRPr lang="en-US" dirty="0"/>
          </a:p>
          <a:p>
            <a:pPr marL="1050925" lvl="3" indent="0">
              <a:lnSpc>
                <a:spcPct val="80000"/>
              </a:lnSpc>
              <a:spcBef>
                <a:spcPts val="0"/>
              </a:spcBef>
              <a:buClr>
                <a:srgbClr val="D6903D"/>
              </a:buClr>
              <a:buNone/>
              <a:defRPr sz="2800"/>
            </a:pPr>
            <a:endParaRPr lang="en-US" dirty="0"/>
          </a:p>
          <a:p>
            <a:pPr marL="1050925" lvl="3" indent="0">
              <a:lnSpc>
                <a:spcPct val="80000"/>
              </a:lnSpc>
              <a:spcBef>
                <a:spcPts val="0"/>
              </a:spcBef>
              <a:buClr>
                <a:srgbClr val="D6903D"/>
              </a:buClr>
              <a:buNone/>
              <a:defRPr sz="2800"/>
            </a:pPr>
            <a:r>
              <a:rPr lang="en-US" dirty="0"/>
              <a:t>Antwerp became the banking and commercial center of Europe in the 16th century</a:t>
            </a:r>
          </a:p>
          <a:p>
            <a:pPr marL="876300" lvl="2" indent="0">
              <a:lnSpc>
                <a:spcPct val="80000"/>
              </a:lnSpc>
              <a:buNone/>
              <a:defRPr sz="2800" u="sng"/>
            </a:pPr>
            <a:r>
              <a:rPr lang="en-US" dirty="0"/>
              <a:t>Chartered companies: state provided monopolies in certain areas (e.g. British East India Co. and the Dutch East India Co.)</a:t>
            </a:r>
          </a:p>
          <a:p>
            <a:pPr marL="990600" lvl="1" indent="-623887">
              <a:lnSpc>
                <a:spcPct val="80000"/>
              </a:lnSpc>
              <a:spcBef>
                <a:spcPts val="300"/>
              </a:spcBef>
              <a:buClr>
                <a:srgbClr val="D6903D"/>
              </a:buClr>
              <a:defRPr sz="2800">
                <a:solidFill>
                  <a:srgbClr val="FEFAC9"/>
                </a:solidFill>
              </a:defRPr>
            </a:pPr>
            <a:endParaRPr lang="en-US" dirty="0"/>
          </a:p>
          <a:p>
            <a:pPr marL="990600" lvl="1" indent="-623887">
              <a:lnSpc>
                <a:spcPct val="80000"/>
              </a:lnSpc>
              <a:spcBef>
                <a:spcPts val="300"/>
              </a:spcBef>
              <a:buClr>
                <a:srgbClr val="D6903D"/>
              </a:buClr>
              <a:defRPr sz="2800">
                <a:solidFill>
                  <a:srgbClr val="FEFAC9"/>
                </a:solidFill>
              </a:defRPr>
            </a:pPr>
            <a:r>
              <a:rPr lang="en-US" dirty="0" smtClean="0">
                <a:solidFill>
                  <a:srgbClr val="000000"/>
                </a:solidFill>
              </a:rPr>
              <a:t>Chartered companies </a:t>
            </a:r>
            <a:r>
              <a:rPr lang="en-US" dirty="0">
                <a:solidFill>
                  <a:srgbClr val="000000"/>
                </a:solidFill>
              </a:rPr>
              <a:t>became, in effect, a state within a state with large fleets of ships and military power.</a:t>
            </a:r>
            <a:endParaRPr lang="en-US" b="1" u="sng" dirty="0">
              <a:solidFill>
                <a:srgbClr val="000000"/>
              </a:solidFill>
            </a:endParaRPr>
          </a:p>
          <a:p>
            <a:pPr marL="1371600" lvl="2" indent="-595312">
              <a:lnSpc>
                <a:spcPct val="80000"/>
              </a:lnSpc>
              <a:spcBef>
                <a:spcPts val="0"/>
              </a:spcBef>
              <a:buClr>
                <a:srgbClr val="B37732"/>
              </a:buClr>
              <a:defRPr sz="2800" b="1" u="sng"/>
            </a:pPr>
            <a:endParaRPr lang="en-US" b="1" u="sng" dirty="0"/>
          </a:p>
        </p:txBody>
      </p:sp>
    </p:spTree>
    <p:extLst>
      <p:ext uri="{BB962C8B-B14F-4D97-AF65-F5344CB8AC3E}">
        <p14:creationId xmlns:p14="http://schemas.microsoft.com/office/powerpoint/2010/main" val="3975358881"/>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Mercantilism</a:t>
            </a:r>
            <a:endParaRPr lang="en-US" dirty="0"/>
          </a:p>
        </p:txBody>
      </p:sp>
      <p:sp>
        <p:nvSpPr>
          <p:cNvPr id="3" name="Text Placeholder 2"/>
          <p:cNvSpPr>
            <a:spLocks noGrp="1"/>
          </p:cNvSpPr>
          <p:nvPr>
            <p:ph type="body" idx="1"/>
          </p:nvPr>
        </p:nvSpPr>
        <p:spPr>
          <a:xfrm>
            <a:off x="400118" y="1766887"/>
            <a:ext cx="8431145" cy="5091113"/>
          </a:xfrm>
        </p:spPr>
        <p:txBody>
          <a:bodyPr/>
          <a:lstStyle/>
          <a:p>
            <a:pPr marL="579119" indent="-579119" defTabSz="868680">
              <a:spcBef>
                <a:spcPts val="500"/>
              </a:spcBef>
              <a:defRPr sz="2660" b="1" u="sng"/>
            </a:pPr>
            <a:r>
              <a:rPr lang="en-US" dirty="0"/>
              <a:t>Mercantilism developed in the 17th century</a:t>
            </a:r>
          </a:p>
          <a:p>
            <a:pPr marL="1664969" lvl="3" indent="-666591" defTabSz="868680">
              <a:spcBef>
                <a:spcPts val="0"/>
              </a:spcBef>
              <a:buClr>
                <a:srgbClr val="D6903D"/>
              </a:buClr>
              <a:defRPr sz="2660"/>
            </a:pPr>
            <a:r>
              <a:rPr lang="en-US" dirty="0"/>
              <a:t>Goal: Nations sought a self-sufficient economy</a:t>
            </a:r>
          </a:p>
          <a:p>
            <a:pPr marL="1664969" lvl="3" indent="-666591" defTabSz="868680">
              <a:spcBef>
                <a:spcPts val="0"/>
              </a:spcBef>
              <a:buClr>
                <a:srgbClr val="D6903D"/>
              </a:buClr>
              <a:defRPr sz="2660"/>
            </a:pPr>
            <a:r>
              <a:rPr lang="en-US" dirty="0"/>
              <a:t>Strategy: create a favorable balance of trade where one’s country exported far more than it imported.</a:t>
            </a:r>
          </a:p>
          <a:p>
            <a:pPr marL="1664969" lvl="3" indent="-666591" defTabSz="868680">
              <a:spcBef>
                <a:spcPts val="0"/>
              </a:spcBef>
              <a:buClr>
                <a:srgbClr val="D6903D"/>
              </a:buClr>
              <a:defRPr sz="2660"/>
            </a:pPr>
            <a:r>
              <a:rPr lang="en-US" dirty="0"/>
              <a:t>“</a:t>
            </a:r>
            <a:r>
              <a:rPr lang="en-US" dirty="0" err="1"/>
              <a:t>Bullionism</a:t>
            </a:r>
            <a:r>
              <a:rPr lang="en-US" dirty="0"/>
              <a:t>”: A country should acquire as much gold and silver as possible. </a:t>
            </a:r>
          </a:p>
          <a:p>
            <a:pPr marL="1303019" lvl="2" indent="-565546" defTabSz="868680">
              <a:spcBef>
                <a:spcPts val="0"/>
              </a:spcBef>
              <a:buClr>
                <a:srgbClr val="B37732"/>
              </a:buClr>
              <a:defRPr sz="2660"/>
            </a:pPr>
            <a:r>
              <a:rPr lang="en-US" dirty="0"/>
              <a:t>A favorable balance of trade was necessary to keep a country’s supply of gold from flowing to a competing country.</a:t>
            </a:r>
          </a:p>
          <a:p>
            <a:endParaRPr lang="en-US" dirty="0"/>
          </a:p>
        </p:txBody>
      </p:sp>
    </p:spTree>
    <p:extLst>
      <p:ext uri="{BB962C8B-B14F-4D97-AF65-F5344CB8AC3E}">
        <p14:creationId xmlns:p14="http://schemas.microsoft.com/office/powerpoint/2010/main" val="1065599102"/>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sldNum" sz="quarter" idx="2"/>
          </p:nvPr>
        </p:nvSpPr>
        <p:spPr>
          <a:xfrm>
            <a:off x="7010400" y="6111976"/>
            <a:ext cx="1905000" cy="288825"/>
          </a:xfrm>
          <a:prstGeom prst="rect">
            <a:avLst/>
          </a:prstGeom>
          <a:extLst>
            <a:ext uri="{C572A759-6A51-4108-AA02-DFA0A04FC94B}">
              <ma14:wrappingTextBoxFlag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400">
                <a:solidFill>
                  <a:srgbClr val="482400"/>
                </a:solidFill>
              </a:rPr>
              <a:t>6</a:t>
            </a:fld>
            <a:endParaRPr sz="1400">
              <a:solidFill>
                <a:srgbClr val="482400"/>
              </a:solidFill>
            </a:endParaRPr>
          </a:p>
        </p:txBody>
      </p:sp>
      <p:sp>
        <p:nvSpPr>
          <p:cNvPr id="36" name="Shape 36"/>
          <p:cNvSpPr>
            <a:spLocks noGrp="1"/>
          </p:cNvSpPr>
          <p:nvPr>
            <p:ph type="title"/>
          </p:nvPr>
        </p:nvSpPr>
        <p:spPr>
          <a:xfrm>
            <a:off x="1066800" y="380999"/>
            <a:ext cx="7772400" cy="1143002"/>
          </a:xfrm>
          <a:prstGeom prst="rect">
            <a:avLst/>
          </a:prstGeom>
        </p:spPr>
        <p:txBody>
          <a:bodyPr lIns="0" tIns="0" rIns="0" bIns="0">
            <a:normAutofit/>
          </a:bodyPr>
          <a:lstStyle/>
          <a:p>
            <a:pPr lvl="0">
              <a:defRPr sz="1800">
                <a:solidFill>
                  <a:srgbClr val="000000"/>
                </a:solidFill>
              </a:defRPr>
            </a:pPr>
            <a:r>
              <a:rPr lang="en-CA" sz="6000" dirty="0" smtClean="0">
                <a:solidFill>
                  <a:srgbClr val="000000"/>
                </a:solidFill>
              </a:rPr>
              <a:t>Age of Exploration</a:t>
            </a:r>
            <a:endParaRPr sz="6000" dirty="0">
              <a:solidFill>
                <a:srgbClr val="482400"/>
              </a:solidFill>
            </a:endParaRPr>
          </a:p>
        </p:txBody>
      </p:sp>
      <p:sp>
        <p:nvSpPr>
          <p:cNvPr id="37" name="Shape 37"/>
          <p:cNvSpPr>
            <a:spLocks noGrp="1"/>
          </p:cNvSpPr>
          <p:nvPr>
            <p:ph type="body" idx="1"/>
          </p:nvPr>
        </p:nvSpPr>
        <p:spPr>
          <a:xfrm>
            <a:off x="1" y="1766887"/>
            <a:ext cx="8831262" cy="5091113"/>
          </a:xfrm>
          <a:prstGeom prst="rect">
            <a:avLst/>
          </a:prstGeom>
        </p:spPr>
        <p:txBody>
          <a:bodyPr lIns="0" tIns="0" rIns="0" bIns="0">
            <a:normAutofit fontScale="92500" lnSpcReduction="10000"/>
          </a:bodyPr>
          <a:lstStyle/>
          <a:p>
            <a:pPr marL="1371600" lvl="2" indent="-595312">
              <a:lnSpc>
                <a:spcPct val="90000"/>
              </a:lnSpc>
              <a:spcBef>
                <a:spcPts val="0"/>
              </a:spcBef>
              <a:buClr>
                <a:srgbClr val="B37732"/>
              </a:buClr>
              <a:defRPr sz="2800"/>
            </a:pPr>
            <a:r>
              <a:rPr lang="en-US" sz="4000" dirty="0" smtClean="0"/>
              <a:t>“</a:t>
            </a:r>
            <a:r>
              <a:rPr lang="en-US" sz="4000" b="1" u="sng" dirty="0"/>
              <a:t>God, glory and gold” </a:t>
            </a:r>
            <a:r>
              <a:rPr lang="en-US" sz="4000" u="sng" dirty="0"/>
              <a:t>were the primary </a:t>
            </a:r>
            <a:r>
              <a:rPr lang="en-US" sz="4000" u="sng" dirty="0" smtClean="0"/>
              <a:t>motives</a:t>
            </a:r>
          </a:p>
          <a:p>
            <a:pPr marL="1371600" lvl="2" indent="-595312">
              <a:lnSpc>
                <a:spcPct val="90000"/>
              </a:lnSpc>
              <a:spcBef>
                <a:spcPts val="0"/>
              </a:spcBef>
              <a:buClr>
                <a:srgbClr val="B37732"/>
              </a:buClr>
              <a:defRPr sz="2800"/>
            </a:pPr>
            <a:endParaRPr lang="en-US" sz="4000" u="sng" dirty="0"/>
          </a:p>
          <a:p>
            <a:pPr marL="1371600" lvl="2" indent="-595312">
              <a:lnSpc>
                <a:spcPct val="90000"/>
              </a:lnSpc>
              <a:spcBef>
                <a:spcPts val="0"/>
              </a:spcBef>
              <a:buClr>
                <a:srgbClr val="B37732"/>
              </a:buClr>
              <a:defRPr sz="2800"/>
            </a:pPr>
            <a:r>
              <a:rPr lang="en-US" sz="4000" dirty="0"/>
              <a:t>11</a:t>
            </a:r>
            <a:r>
              <a:rPr lang="en-US" sz="4000" baseline="30000" dirty="0"/>
              <a:t>th</a:t>
            </a:r>
            <a:r>
              <a:rPr lang="en-US" sz="4000" dirty="0"/>
              <a:t> and 14</a:t>
            </a:r>
            <a:r>
              <a:rPr lang="en-US" sz="4000" baseline="30000" dirty="0"/>
              <a:t>th</a:t>
            </a:r>
            <a:r>
              <a:rPr lang="en-US" sz="4000" dirty="0"/>
              <a:t> centuries: Christian crusaders caused interest in Asia and Middle East</a:t>
            </a:r>
          </a:p>
          <a:p>
            <a:pPr marL="1371600" lvl="2" indent="-595312">
              <a:lnSpc>
                <a:spcPct val="90000"/>
              </a:lnSpc>
              <a:spcBef>
                <a:spcPts val="0"/>
              </a:spcBef>
              <a:buClr>
                <a:srgbClr val="B37732"/>
              </a:buClr>
              <a:defRPr sz="2800"/>
            </a:pPr>
            <a:r>
              <a:rPr lang="en-US" sz="4000" dirty="0"/>
              <a:t>Rise of nation states = competition for empires and trade</a:t>
            </a:r>
          </a:p>
          <a:p>
            <a:pPr marL="0" lvl="0" indent="0">
              <a:buNone/>
              <a:defRPr sz="1800"/>
            </a:pPr>
            <a:endParaRPr lang="en-CA" sz="3200" dirty="0" smtClean="0"/>
          </a:p>
          <a:p>
            <a:pPr lvl="0">
              <a:buBlip>
                <a:blip r:embed="rId2"/>
              </a:buBlip>
              <a:defRPr sz="1800"/>
            </a:pPr>
            <a:endParaRPr lang="en-CA" dirty="0"/>
          </a:p>
          <a:p>
            <a:pPr lvl="0">
              <a:buBlip>
                <a:blip r:embed="rId2"/>
              </a:buBlip>
              <a:defRPr sz="1800"/>
            </a:pPr>
            <a:r>
              <a:rPr lang="en-CA" sz="3200" dirty="0" smtClean="0"/>
              <a:t>    </a:t>
            </a:r>
            <a:endParaRPr sz="3200" dirty="0"/>
          </a:p>
        </p:txBody>
      </p:sp>
    </p:spTree>
  </p:cSld>
  <p:clrMapOvr>
    <a:masterClrMapping/>
  </p:clrMapOvr>
  <p:transition xmlns:p14="http://schemas.microsoft.com/office/powerpoint/2010/mai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482400"/>
                </a:solidFill>
              </a:rPr>
              <a:t>7</a:t>
            </a:fld>
            <a:endParaRPr sz="1400">
              <a:solidFill>
                <a:srgbClr val="482400"/>
              </a:solidFill>
            </a:endParaRPr>
          </a:p>
        </p:txBody>
      </p:sp>
      <p:sp>
        <p:nvSpPr>
          <p:cNvPr id="41" name="Shape 41"/>
          <p:cNvSpPr>
            <a:spLocks noGrp="1"/>
          </p:cNvSpPr>
          <p:nvPr>
            <p:ph type="title"/>
          </p:nvPr>
        </p:nvSpPr>
        <p:spPr>
          <a:prstGeom prst="rect">
            <a:avLst/>
          </a:prstGeom>
        </p:spPr>
        <p:txBody>
          <a:bodyPr/>
          <a:lstStyle/>
          <a:p>
            <a:pPr lvl="0">
              <a:defRPr sz="1800">
                <a:solidFill>
                  <a:srgbClr val="000000"/>
                </a:solidFill>
              </a:defRPr>
            </a:pPr>
            <a:r>
              <a:rPr sz="4400" dirty="0" smtClean="0">
                <a:solidFill>
                  <a:srgbClr val="482400"/>
                </a:solidFill>
              </a:rPr>
              <a:t>Knowledge </a:t>
            </a:r>
            <a:r>
              <a:rPr sz="4400" dirty="0">
                <a:solidFill>
                  <a:srgbClr val="482400"/>
                </a:solidFill>
              </a:rPr>
              <a:t>(Glory)</a:t>
            </a:r>
          </a:p>
        </p:txBody>
      </p:sp>
      <p:sp>
        <p:nvSpPr>
          <p:cNvPr id="42" name="Shape 42"/>
          <p:cNvSpPr>
            <a:spLocks noGrp="1"/>
          </p:cNvSpPr>
          <p:nvPr>
            <p:ph type="body" idx="1"/>
          </p:nvPr>
        </p:nvSpPr>
        <p:spPr>
          <a:prstGeom prst="rect">
            <a:avLst/>
          </a:prstGeom>
        </p:spPr>
        <p:txBody>
          <a:bodyPr/>
          <a:lstStyle>
            <a:lvl1pPr>
              <a:buBlip>
                <a:blip r:embed="rId2"/>
              </a:buBlip>
            </a:lvl1pPr>
          </a:lstStyle>
          <a:p>
            <a:pPr lvl="0">
              <a:defRPr sz="1800"/>
            </a:pPr>
            <a:r>
              <a:rPr sz="3200" dirty="0" smtClean="0"/>
              <a:t>Ptolemy </a:t>
            </a:r>
            <a:r>
              <a:rPr sz="3200" dirty="0"/>
              <a:t>portrayed the world as a globe/Global wind patterns/Advancement in astronomy, map making/ ships were built bigger and </a:t>
            </a:r>
            <a:r>
              <a:rPr sz="3200" dirty="0" smtClean="0"/>
              <a:t>better</a:t>
            </a:r>
            <a:endParaRPr lang="en-CA" sz="3200" dirty="0" smtClean="0"/>
          </a:p>
          <a:p>
            <a:pPr lvl="0">
              <a:buFont typeface="Arial"/>
              <a:buChar char="•"/>
              <a:defRPr sz="1800"/>
            </a:pPr>
            <a:r>
              <a:rPr lang="en-CA" dirty="0" smtClean="0"/>
              <a:t>Issues: </a:t>
            </a:r>
          </a:p>
          <a:p>
            <a:pPr lvl="0">
              <a:buFont typeface="Arial"/>
              <a:buChar char="•"/>
              <a:defRPr sz="1800"/>
            </a:pPr>
            <a:r>
              <a:rPr lang="en-CA" dirty="0" smtClean="0"/>
              <a:t>Included Europe, Asia and</a:t>
            </a:r>
          </a:p>
          <a:p>
            <a:pPr marL="0" lvl="0" indent="0">
              <a:buNone/>
              <a:defRPr sz="1800"/>
            </a:pPr>
            <a:r>
              <a:rPr lang="en-CA" dirty="0"/>
              <a:t> </a:t>
            </a:r>
            <a:r>
              <a:rPr lang="en-CA" dirty="0" smtClean="0"/>
              <a:t>     Libya </a:t>
            </a:r>
            <a:r>
              <a:rPr lang="en-CA" dirty="0"/>
              <a:t>(</a:t>
            </a:r>
            <a:r>
              <a:rPr lang="en-CA" dirty="0" smtClean="0"/>
              <a:t>Africa), Missing:?</a:t>
            </a:r>
          </a:p>
          <a:p>
            <a:pPr lvl="0">
              <a:buFont typeface="Arial"/>
              <a:buChar char="•"/>
              <a:defRPr sz="1800"/>
            </a:pPr>
            <a:r>
              <a:rPr lang="en-CA" dirty="0" smtClean="0"/>
              <a:t>More land than water</a:t>
            </a:r>
          </a:p>
          <a:p>
            <a:pPr lvl="0">
              <a:buFont typeface="Arial"/>
              <a:buChar char="•"/>
              <a:defRPr sz="1800"/>
            </a:pPr>
            <a:r>
              <a:rPr lang="en-CA" dirty="0" smtClean="0"/>
              <a:t>No Pacific or Americas</a:t>
            </a:r>
          </a:p>
          <a:p>
            <a:pPr lvl="0">
              <a:buFont typeface="Arial"/>
              <a:buChar char="•"/>
              <a:defRPr sz="1800"/>
            </a:pPr>
            <a:r>
              <a:rPr lang="en-CA" dirty="0" smtClean="0"/>
              <a:t>Asia is attached to Africa</a:t>
            </a:r>
          </a:p>
          <a:p>
            <a:pPr marL="0" lvl="0" indent="0">
              <a:buNone/>
              <a:defRPr sz="1800"/>
            </a:pPr>
            <a:endParaRPr sz="3200" dirty="0"/>
          </a:p>
        </p:txBody>
      </p:sp>
      <p:pic>
        <p:nvPicPr>
          <p:cNvPr id="43" name="ptolemy-world-map.jpg"/>
          <p:cNvPicPr/>
          <p:nvPr/>
        </p:nvPicPr>
        <p:blipFill>
          <a:blip r:embed="rId3">
            <a:extLst/>
          </a:blip>
          <a:stretch>
            <a:fillRect/>
          </a:stretch>
        </p:blipFill>
        <p:spPr>
          <a:xfrm>
            <a:off x="4780410" y="3529011"/>
            <a:ext cx="4363590" cy="3207239"/>
          </a:xfrm>
          <a:prstGeom prst="rect">
            <a:avLst/>
          </a:prstGeom>
          <a:ln w="12700">
            <a:miter lim="400000"/>
          </a:ln>
        </p:spPr>
      </p:pic>
    </p:spTree>
  </p:cSld>
  <p:clrMapOvr>
    <a:masterClrMapping/>
  </p:clrMapOvr>
  <p:transition xmlns:p14="http://schemas.microsoft.com/office/powerpoint/2010/mai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a:r>
            <a:r>
              <a:rPr lang="en-US" dirty="0" smtClean="0"/>
              <a:t>(Glory)</a:t>
            </a:r>
            <a:endParaRPr lang="en-US" dirty="0"/>
          </a:p>
        </p:txBody>
      </p:sp>
      <p:sp>
        <p:nvSpPr>
          <p:cNvPr id="3" name="Text Placeholder 2"/>
          <p:cNvSpPr>
            <a:spLocks noGrp="1"/>
          </p:cNvSpPr>
          <p:nvPr>
            <p:ph type="body" idx="1"/>
          </p:nvPr>
        </p:nvSpPr>
        <p:spPr/>
        <p:txBody>
          <a:bodyPr/>
          <a:lstStyle/>
          <a:p>
            <a:r>
              <a:rPr lang="en-US" dirty="0" smtClean="0"/>
              <a:t>Cartography: Mercator </a:t>
            </a:r>
          </a:p>
          <a:p>
            <a:pPr marL="0" indent="0">
              <a:buNone/>
            </a:pPr>
            <a:r>
              <a:rPr lang="en-US" dirty="0"/>
              <a:t> </a:t>
            </a:r>
            <a:r>
              <a:rPr lang="en-US" dirty="0" smtClean="0"/>
              <a:t>  Projection (1569)</a:t>
            </a:r>
          </a:p>
          <a:p>
            <a:r>
              <a:rPr lang="en-US" dirty="0" smtClean="0"/>
              <a:t>Tools (for latitude)</a:t>
            </a:r>
          </a:p>
          <a:p>
            <a:r>
              <a:rPr lang="en-US" dirty="0" smtClean="0"/>
              <a:t>Caravel Ships – Columbus had </a:t>
            </a:r>
          </a:p>
          <a:p>
            <a:pPr marL="0" indent="0">
              <a:buNone/>
            </a:pPr>
            <a:r>
              <a:rPr lang="en-US" dirty="0" smtClean="0"/>
              <a:t>two (Nina and </a:t>
            </a:r>
            <a:r>
              <a:rPr lang="en-US" dirty="0" err="1" smtClean="0"/>
              <a:t>Pinta</a:t>
            </a:r>
            <a:r>
              <a:rPr lang="en-US" dirty="0" smtClean="0"/>
              <a:t>)</a:t>
            </a:r>
          </a:p>
          <a:p>
            <a:r>
              <a:rPr lang="en-US" dirty="0"/>
              <a:t>Magnetic </a:t>
            </a:r>
            <a:r>
              <a:rPr lang="en-US" dirty="0" smtClean="0"/>
              <a:t>Compass</a:t>
            </a:r>
          </a:p>
          <a:p>
            <a:r>
              <a:rPr lang="en-US" dirty="0" smtClean="0"/>
              <a:t>Astrolabe</a:t>
            </a:r>
            <a:endParaRPr lang="en-US" dirty="0"/>
          </a:p>
          <a:p>
            <a:r>
              <a:rPr lang="en-US" dirty="0" smtClean="0"/>
              <a:t>Quadrant</a:t>
            </a:r>
          </a:p>
          <a:p>
            <a:pPr marL="0" indent="0">
              <a:buNone/>
            </a:pPr>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6772753" y="0"/>
            <a:ext cx="2371246" cy="1896971"/>
          </a:xfrm>
          <a:prstGeom prst="rect">
            <a:avLst/>
          </a:prstGeom>
        </p:spPr>
      </p:pic>
      <p:pic>
        <p:nvPicPr>
          <p:cNvPr id="5" name="Picture 4"/>
          <p:cNvPicPr>
            <a:picLocks noChangeAspect="1"/>
          </p:cNvPicPr>
          <p:nvPr/>
        </p:nvPicPr>
        <p:blipFill>
          <a:blip r:embed="rId4"/>
          <a:stretch>
            <a:fillRect/>
          </a:stretch>
        </p:blipFill>
        <p:spPr>
          <a:xfrm>
            <a:off x="6647330" y="1766887"/>
            <a:ext cx="2496669" cy="2215810"/>
          </a:xfrm>
          <a:prstGeom prst="rect">
            <a:avLst/>
          </a:prstGeom>
        </p:spPr>
      </p:pic>
      <p:pic>
        <p:nvPicPr>
          <p:cNvPr id="6" name="Picture 5"/>
          <p:cNvPicPr>
            <a:picLocks noChangeAspect="1"/>
          </p:cNvPicPr>
          <p:nvPr/>
        </p:nvPicPr>
        <p:blipFill>
          <a:blip r:embed="rId5"/>
          <a:stretch>
            <a:fillRect/>
          </a:stretch>
        </p:blipFill>
        <p:spPr>
          <a:xfrm>
            <a:off x="5630830" y="4170856"/>
            <a:ext cx="3365146" cy="2327144"/>
          </a:xfrm>
          <a:prstGeom prst="rect">
            <a:avLst/>
          </a:prstGeom>
        </p:spPr>
      </p:pic>
      <p:pic>
        <p:nvPicPr>
          <p:cNvPr id="7" name="Picture 6"/>
          <p:cNvPicPr>
            <a:picLocks noChangeAspect="1"/>
          </p:cNvPicPr>
          <p:nvPr/>
        </p:nvPicPr>
        <p:blipFill>
          <a:blip r:embed="rId6"/>
          <a:stretch>
            <a:fillRect/>
          </a:stretch>
        </p:blipFill>
        <p:spPr>
          <a:xfrm>
            <a:off x="5328404" y="4944836"/>
            <a:ext cx="1021596" cy="1553164"/>
          </a:xfrm>
          <a:prstGeom prst="rect">
            <a:avLst/>
          </a:prstGeom>
        </p:spPr>
      </p:pic>
    </p:spTree>
    <p:extLst>
      <p:ext uri="{BB962C8B-B14F-4D97-AF65-F5344CB8AC3E}">
        <p14:creationId xmlns:p14="http://schemas.microsoft.com/office/powerpoint/2010/main" val="1703755341"/>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 TECHNOLOGY</a:t>
            </a:r>
            <a:endParaRPr lang="en-US" dirty="0"/>
          </a:p>
        </p:txBody>
      </p:sp>
      <p:sp>
        <p:nvSpPr>
          <p:cNvPr id="3" name="Text Placeholder 2"/>
          <p:cNvSpPr>
            <a:spLocks noGrp="1"/>
          </p:cNvSpPr>
          <p:nvPr>
            <p:ph type="body" idx="1"/>
          </p:nvPr>
        </p:nvSpPr>
        <p:spPr/>
        <p:txBody>
          <a:bodyPr/>
          <a:lstStyle/>
          <a:p>
            <a:pPr marL="603504" indent="-603504" defTabSz="905255">
              <a:lnSpc>
                <a:spcPct val="90000"/>
              </a:lnSpc>
              <a:spcBef>
                <a:spcPts val="500"/>
              </a:spcBef>
              <a:defRPr sz="2772"/>
            </a:pPr>
            <a:r>
              <a:rPr lang="en-US" dirty="0" smtClean="0">
                <a:solidFill>
                  <a:schemeClr val="tx1"/>
                </a:solidFill>
              </a:rPr>
              <a:t>Portuguese </a:t>
            </a:r>
            <a:r>
              <a:rPr lang="en-US" i="1" dirty="0">
                <a:solidFill>
                  <a:schemeClr val="tx1"/>
                </a:solidFill>
              </a:rPr>
              <a:t>caravel</a:t>
            </a:r>
            <a:r>
              <a:rPr lang="en-US" dirty="0">
                <a:solidFill>
                  <a:schemeClr val="tx1"/>
                </a:solidFill>
              </a:rPr>
              <a:t> (ca. 1450</a:t>
            </a:r>
            <a:r>
              <a:rPr lang="en-US" dirty="0" smtClean="0">
                <a:solidFill>
                  <a:schemeClr val="tx1"/>
                </a:solidFill>
              </a:rPr>
              <a:t>)</a:t>
            </a:r>
            <a:endParaRPr lang="en-US" dirty="0">
              <a:solidFill>
                <a:schemeClr val="tx1"/>
              </a:solidFill>
            </a:endParaRPr>
          </a:p>
          <a:p>
            <a:pPr marL="980694" lvl="1" indent="-617648" defTabSz="905255">
              <a:lnSpc>
                <a:spcPct val="90000"/>
              </a:lnSpc>
              <a:spcBef>
                <a:spcPts val="200"/>
              </a:spcBef>
              <a:buClr>
                <a:srgbClr val="D6903D"/>
              </a:buClr>
              <a:defRPr sz="2772">
                <a:solidFill>
                  <a:srgbClr val="FEFAC9"/>
                </a:solidFill>
              </a:defRPr>
            </a:pPr>
            <a:r>
              <a:rPr lang="en-US" dirty="0">
                <a:solidFill>
                  <a:schemeClr val="tx1"/>
                </a:solidFill>
              </a:rPr>
              <a:t>Lighter, faster ships than the Spanish Galleons and much better suited for exploration along the African Coast</a:t>
            </a:r>
          </a:p>
          <a:p>
            <a:pPr marL="980694" lvl="1" indent="-617648" defTabSz="905255">
              <a:lnSpc>
                <a:spcPct val="90000"/>
              </a:lnSpc>
              <a:spcBef>
                <a:spcPts val="200"/>
              </a:spcBef>
              <a:buClr>
                <a:srgbClr val="D6903D"/>
              </a:buClr>
              <a:defRPr sz="2772">
                <a:solidFill>
                  <a:srgbClr val="FEFAC9"/>
                </a:solidFill>
              </a:defRPr>
            </a:pPr>
            <a:r>
              <a:rPr lang="en-US" dirty="0">
                <a:solidFill>
                  <a:schemeClr val="tx1"/>
                </a:solidFill>
              </a:rPr>
              <a:t>Could sail into the wind</a:t>
            </a:r>
          </a:p>
          <a:p>
            <a:pPr marL="603504" indent="-603504" defTabSz="905255">
              <a:lnSpc>
                <a:spcPct val="90000"/>
              </a:lnSpc>
              <a:spcBef>
                <a:spcPts val="500"/>
              </a:spcBef>
              <a:defRPr sz="2772"/>
            </a:pPr>
            <a:endParaRPr lang="en-US" dirty="0">
              <a:solidFill>
                <a:schemeClr val="tx1"/>
              </a:solidFill>
            </a:endParaRPr>
          </a:p>
          <a:p>
            <a:pPr marL="603504" indent="-603504" defTabSz="905255">
              <a:lnSpc>
                <a:spcPct val="90000"/>
              </a:lnSpc>
              <a:spcBef>
                <a:spcPts val="500"/>
              </a:spcBef>
              <a:defRPr sz="2772"/>
            </a:pPr>
            <a:r>
              <a:rPr lang="en-US" dirty="0">
                <a:solidFill>
                  <a:schemeClr val="tx1"/>
                </a:solidFill>
              </a:rPr>
              <a:t>Lateen sail and rope riggings</a:t>
            </a:r>
          </a:p>
          <a:p>
            <a:pPr marL="980694" lvl="1" indent="-617648" defTabSz="905255">
              <a:lnSpc>
                <a:spcPct val="90000"/>
              </a:lnSpc>
              <a:spcBef>
                <a:spcPts val="200"/>
              </a:spcBef>
              <a:buClr>
                <a:srgbClr val="D6903D"/>
              </a:buClr>
              <a:defRPr sz="2772">
                <a:solidFill>
                  <a:srgbClr val="FEFAC9"/>
                </a:solidFill>
              </a:defRPr>
            </a:pPr>
            <a:r>
              <a:rPr lang="en-US" dirty="0">
                <a:solidFill>
                  <a:schemeClr val="tx1"/>
                </a:solidFill>
              </a:rPr>
              <a:t>Enabled sails to be quickly and efficiently maneuvered to take advantage of wind power</a:t>
            </a:r>
          </a:p>
          <a:p>
            <a:pPr marL="0" indent="0">
              <a:buNone/>
            </a:pPr>
            <a:endParaRPr lang="en-US" b="1" dirty="0"/>
          </a:p>
        </p:txBody>
      </p:sp>
    </p:spTree>
    <p:extLst>
      <p:ext uri="{BB962C8B-B14F-4D97-AF65-F5344CB8AC3E}">
        <p14:creationId xmlns:p14="http://schemas.microsoft.com/office/powerpoint/2010/main" val="3741825541"/>
      </p:ext>
    </p:extLst>
  </p:cSld>
  <p:clrMapOvr>
    <a:masterClrMapping/>
  </p:clrMapOvr>
  <p:transition xmlns:p14="http://schemas.microsoft.com/office/powerpoint/2010/mai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BE6DC"/>
      </a:accent5>
      <a:accent6>
        <a:srgbClr val="C28C74"/>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FD6C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FD6C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FD6C3"/>
      </a:accent1>
      <a:accent2>
        <a:srgbClr val="D69B80"/>
      </a:accent2>
      <a:accent3>
        <a:srgbClr val="8F8F8F"/>
      </a:accent3>
      <a:accent4>
        <a:srgbClr val="707070"/>
      </a:accent4>
      <a:accent5>
        <a:srgbClr val="EBE6DC"/>
      </a:accent5>
      <a:accent6>
        <a:srgbClr val="C28C74"/>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FD6C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FD6C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123</TotalTime>
  <Words>1470</Words>
  <Application>Microsoft Macintosh PowerPoint</Application>
  <PresentationFormat>On-screen Show (4:3)</PresentationFormat>
  <Paragraphs>176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vt:lpstr>
      <vt:lpstr>Age of Exploration</vt:lpstr>
      <vt:lpstr>Introduction </vt:lpstr>
      <vt:lpstr>Commercial Revolution</vt:lpstr>
      <vt:lpstr>Commercial Revolution</vt:lpstr>
      <vt:lpstr>Mercantilism</vt:lpstr>
      <vt:lpstr>Age of Exploration</vt:lpstr>
      <vt:lpstr>Knowledge (Glory)</vt:lpstr>
      <vt:lpstr>Technology (Glory)</vt:lpstr>
      <vt:lpstr>SHIP TECHNOLOGY</vt:lpstr>
      <vt:lpstr>Capitalism (Gold)</vt:lpstr>
      <vt:lpstr>Desire for new markets</vt:lpstr>
      <vt:lpstr>Religion (God)</vt:lpstr>
      <vt:lpstr>Portugal (first to seek a route)</vt:lpstr>
      <vt:lpstr>PowerPoint Presentation</vt:lpstr>
      <vt:lpstr>Voyages of Columbus</vt:lpstr>
      <vt:lpstr>Crash Course History</vt:lpstr>
      <vt:lpstr>Treaty of Tordesillas</vt:lpstr>
      <vt:lpstr>PowerPoint Presentation</vt:lpstr>
      <vt:lpstr>Spain – The Golden Age of Spain</vt:lpstr>
      <vt:lpstr>The Spanish Empire</vt:lpstr>
      <vt:lpstr>Aztec Empire</vt:lpstr>
      <vt:lpstr>Inca Empire</vt:lpstr>
      <vt:lpstr>Spanish Conquest</vt:lpstr>
      <vt:lpstr>Dutch Republic (Netherlands)</vt:lpstr>
      <vt:lpstr>France</vt:lpstr>
      <vt:lpstr>England</vt:lpstr>
      <vt:lpstr>The Slave Trade </vt:lpstr>
      <vt:lpstr>Legacy – Columbian Exchange</vt:lpstr>
      <vt:lpstr>Works Cited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Conquest of the Americas</dc:title>
  <cp:lastModifiedBy>Fiona Leishman</cp:lastModifiedBy>
  <cp:revision>11</cp:revision>
  <dcterms:modified xsi:type="dcterms:W3CDTF">2016-07-20T01:12:00Z</dcterms:modified>
</cp:coreProperties>
</file>